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</p:sldMasterIdLst>
  <p:notesMasterIdLst>
    <p:notesMasterId r:id="rId14"/>
  </p:notesMasterIdLst>
  <p:sldIdLst>
    <p:sldId id="262" r:id="rId2"/>
    <p:sldId id="328" r:id="rId3"/>
    <p:sldId id="323" r:id="rId4"/>
    <p:sldId id="324" r:id="rId5"/>
    <p:sldId id="331" r:id="rId6"/>
    <p:sldId id="334" r:id="rId7"/>
    <p:sldId id="332" r:id="rId8"/>
    <p:sldId id="336" r:id="rId9"/>
    <p:sldId id="290" r:id="rId10"/>
    <p:sldId id="333" r:id="rId11"/>
    <p:sldId id="327" r:id="rId12"/>
    <p:sldId id="303" r:id="rId13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9F9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33" autoAdjust="0"/>
    <p:restoredTop sz="74510" autoAdjust="0"/>
  </p:normalViewPr>
  <p:slideViewPr>
    <p:cSldViewPr snapToGrid="0" snapToObjects="1">
      <p:cViewPr>
        <p:scale>
          <a:sx n="125" d="100"/>
          <a:sy n="125" d="100"/>
        </p:scale>
        <p:origin x="30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B91CFF-5B18-4A04-876E-109E544F0139}" type="datetimeFigureOut">
              <a:rPr lang="bg-BG" smtClean="0"/>
              <a:pPr/>
              <a:t>14.2.2013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BA0FCA-9845-41D3-9B2F-7BC7B4032D7A}" type="slidenum">
              <a:rPr lang="bg-BG" smtClean="0"/>
              <a:pPr/>
              <a:t>‹nr.›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83570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000" dirty="0" smtClean="0"/>
              <a:t>Hello,</a:t>
            </a:r>
            <a:r>
              <a:rPr lang="en-US" sz="4000" baseline="0" dirty="0" smtClean="0"/>
              <a:t> </a:t>
            </a:r>
          </a:p>
          <a:p>
            <a:endParaRPr lang="en-US" sz="4000" baseline="0" dirty="0" smtClean="0"/>
          </a:p>
          <a:p>
            <a:r>
              <a:rPr lang="en-US" sz="4000" baseline="0" dirty="0" smtClean="0"/>
              <a:t>This short presentation is meant to frame the discussion and review the challenges of registration of names.</a:t>
            </a:r>
            <a:endParaRPr lang="bg-BG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BA0FCA-9845-41D3-9B2F-7BC7B4032D7A}" type="slidenum">
              <a:rPr lang="bg-BG" smtClean="0"/>
              <a:pPr/>
              <a:t>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408711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BA0FCA-9845-41D3-9B2F-7BC7B4032D7A}" type="slidenum">
              <a:rPr lang="bg-BG" smtClean="0"/>
              <a:pPr/>
              <a:t>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410110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Currently,</a:t>
            </a:r>
            <a:r>
              <a:rPr lang="en-US" baseline="0" dirty="0" smtClean="0"/>
              <a:t> there are 2 parallel workflows.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This increases the possibility for errors/duplication.</a:t>
            </a:r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BA0FCA-9845-41D3-9B2F-7BC7B4032D7A}" type="slidenum">
              <a:rPr lang="bg-BG" smtClean="0"/>
              <a:pPr/>
              <a:t>4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114828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It</a:t>
            </a:r>
            <a:r>
              <a:rPr lang="en-US" baseline="0" dirty="0" smtClean="0"/>
              <a:t> would be much better if we merge those two workflows together.</a:t>
            </a:r>
          </a:p>
          <a:p>
            <a:endParaRPr lang="en-US" baseline="0" dirty="0" smtClean="0"/>
          </a:p>
          <a:p>
            <a:r>
              <a:rPr lang="en-US" baseline="0" dirty="0" smtClean="0"/>
              <a:t>Alleviate the burden from the authors and automate the whole thing (or at least most of it).</a:t>
            </a:r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BA0FCA-9845-41D3-9B2F-7BC7B4032D7A}" type="slidenum">
              <a:rPr lang="bg-BG" smtClean="0"/>
              <a:pPr/>
              <a:t>5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899847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Once</a:t>
            </a:r>
            <a:r>
              <a:rPr lang="en-US" baseline="0" dirty="0" smtClean="0"/>
              <a:t> the article is approved for publication,</a:t>
            </a:r>
          </a:p>
          <a:p>
            <a:endParaRPr lang="en-US" baseline="0" dirty="0" smtClean="0"/>
          </a:p>
          <a:p>
            <a:r>
              <a:rPr lang="en-US" baseline="0" dirty="0" smtClean="0"/>
              <a:t>an XML query is sent to the appropriate registry.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registry responds with the identifiers for the taxonomic act.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BA0FCA-9845-41D3-9B2F-7BC7B4032D7A}" type="slidenum">
              <a:rPr lang="bg-BG" smtClean="0"/>
              <a:pPr/>
              <a:t>6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425242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different registries support a different set of taxonomical acts and save different pieces of information.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This must be taken into account when designing the XML schema for the exchange format.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BA0FCA-9845-41D3-9B2F-7BC7B4032D7A}" type="slidenum">
              <a:rPr lang="bg-BG" smtClean="0"/>
              <a:pPr/>
              <a:t>8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26894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BA0FCA-9845-41D3-9B2F-7BC7B4032D7A}" type="slidenum">
              <a:rPr lang="bg-BG" smtClean="0"/>
              <a:pPr/>
              <a:t>10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643035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27141E7-CE0F-489A-A290-947FF35DAAE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978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gi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gi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465062"/>
            <a:ext cx="2133600" cy="365125"/>
          </a:xfrm>
        </p:spPr>
        <p:txBody>
          <a:bodyPr/>
          <a:lstStyle/>
          <a:p>
            <a:fld id="{C2E3E0F0-98EC-864A-B669-8D4991EA649C}" type="datetimeFigureOut">
              <a:rPr lang="fr-FR" smtClean="0"/>
              <a:pPr/>
              <a:t>14/02/2013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465062"/>
            <a:ext cx="2895600" cy="365125"/>
          </a:xfrm>
        </p:spPr>
        <p:txBody>
          <a:bodyPr/>
          <a:lstStyle/>
          <a:p>
            <a:endParaRPr lang="fr-FR"/>
          </a:p>
        </p:txBody>
      </p:sp>
      <p:pic>
        <p:nvPicPr>
          <p:cNvPr id="9" name="Image 8" descr="logo_en.gif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48778" y="4862285"/>
            <a:ext cx="1110240" cy="768131"/>
          </a:xfrm>
          <a:prstGeom prst="rect">
            <a:avLst/>
          </a:prstGeom>
        </p:spPr>
      </p:pic>
      <p:pic>
        <p:nvPicPr>
          <p:cNvPr id="10" name="Image 9" descr="logo_fp7.eps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97702" y="5033519"/>
            <a:ext cx="748727" cy="588285"/>
          </a:xfrm>
          <a:prstGeom prst="rect">
            <a:avLst/>
          </a:prstGeom>
        </p:spPr>
      </p:pic>
      <p:sp>
        <p:nvSpPr>
          <p:cNvPr id="11" name="Sous-titre 3"/>
          <p:cNvSpPr>
            <a:spLocks noGrp="1"/>
          </p:cNvSpPr>
          <p:nvPr>
            <p:ph type="subTitle" idx="1"/>
          </p:nvPr>
        </p:nvSpPr>
        <p:spPr>
          <a:xfrm>
            <a:off x="1839613" y="3326346"/>
            <a:ext cx="6400800" cy="1354511"/>
          </a:xfrm>
        </p:spPr>
        <p:txBody>
          <a:bodyPr>
            <a:normAutofit fontScale="62500" lnSpcReduction="20000"/>
          </a:bodyPr>
          <a:lstStyle>
            <a:lvl1pPr marL="0" indent="0" algn="ctr">
              <a:buNone/>
              <a:defRPr/>
            </a:lvl1pPr>
          </a:lstStyle>
          <a:p>
            <a:r>
              <a:rPr lang="en-US" sz="2900" b="1" smtClean="0">
                <a:solidFill>
                  <a:schemeClr val="tx1"/>
                </a:solidFill>
              </a:rPr>
              <a:t>Click to edit Master subtitle style</a:t>
            </a:r>
            <a:endParaRPr lang="fr-FR" dirty="0"/>
          </a:p>
        </p:txBody>
      </p:sp>
      <p:pic>
        <p:nvPicPr>
          <p:cNvPr id="12" name="Image 11" descr="Partners_IM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2357" y="5894501"/>
            <a:ext cx="4780643" cy="541806"/>
          </a:xfrm>
          <a:prstGeom prst="rect">
            <a:avLst/>
          </a:prstGeom>
        </p:spPr>
      </p:pic>
      <p:sp>
        <p:nvSpPr>
          <p:cNvPr id="13" name="Titre 4"/>
          <p:cNvSpPr>
            <a:spLocks noGrp="1"/>
          </p:cNvSpPr>
          <p:nvPr>
            <p:ph type="ctrTitle" idx="4294967295"/>
          </p:nvPr>
        </p:nvSpPr>
        <p:spPr>
          <a:xfrm>
            <a:off x="1839613" y="1723634"/>
            <a:ext cx="6400800" cy="1259967"/>
          </a:xfrm>
        </p:spPr>
        <p:txBody>
          <a:bodyPr>
            <a:normAutofit/>
          </a:bodyPr>
          <a:lstStyle/>
          <a:p>
            <a:pPr algn="ctr"/>
            <a:r>
              <a:rPr lang="en-US" sz="4800" b="1" smtClean="0"/>
              <a:t>Click to edit Master title style</a:t>
            </a:r>
            <a:endParaRPr lang="fr-FR" sz="4800" b="1" dirty="0"/>
          </a:p>
        </p:txBody>
      </p:sp>
      <p:pic>
        <p:nvPicPr>
          <p:cNvPr id="14" name="Image 8" descr="logo_en.gif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48778" y="4862285"/>
            <a:ext cx="1110240" cy="768131"/>
          </a:xfrm>
          <a:prstGeom prst="rect">
            <a:avLst/>
          </a:prstGeom>
        </p:spPr>
      </p:pic>
      <p:pic>
        <p:nvPicPr>
          <p:cNvPr id="15" name="Image 9" descr="logo_fp7.eps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97702" y="5033519"/>
            <a:ext cx="748727" cy="588285"/>
          </a:xfrm>
          <a:prstGeom prst="rect">
            <a:avLst/>
          </a:prstGeom>
        </p:spPr>
      </p:pic>
      <p:pic>
        <p:nvPicPr>
          <p:cNvPr id="16" name="Image 11" descr="Partners_IMG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2357" y="5894501"/>
            <a:ext cx="4780643" cy="541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917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>
            <a:lvl1pPr>
              <a:defRPr lang="fr-FR" sz="3600"/>
            </a:lvl1pPr>
          </a:lstStyle>
          <a:p>
            <a:pPr lvl="0" algn="l"/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 marL="342900" indent="-342900">
              <a:buSzPct val="100000"/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3E0F0-98EC-864A-B669-8D4991EA649C}" type="datetimeFigureOut">
              <a:rPr lang="fr-FR" smtClean="0"/>
              <a:pPr/>
              <a:t>14/02/2013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2AF6F-9E1C-7449-8F60-317903A46F8E}" type="slidenum">
              <a:rPr lang="fr-FR" smtClean="0"/>
              <a:pPr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7591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022190" y="720172"/>
            <a:ext cx="2057400" cy="564168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49990" y="720172"/>
            <a:ext cx="6019800" cy="5641683"/>
          </a:xfrm>
        </p:spPr>
        <p:txBody>
          <a:bodyPr vert="eaVert"/>
          <a:lstStyle>
            <a:lvl1pPr marL="342900" indent="-342900">
              <a:buSzPct val="100000"/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3E0F0-98EC-864A-B669-8D4991EA649C}" type="datetimeFigureOut">
              <a:rPr lang="fr-FR" smtClean="0"/>
              <a:pPr/>
              <a:t>14/02/2013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2AF6F-9E1C-7449-8F60-317903A46F8E}" type="slidenum">
              <a:rPr lang="fr-FR" smtClean="0"/>
              <a:pPr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74733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18BC9-17D3-4F0F-9060-59440A32829E}" type="slidenum">
              <a:rPr lang="en-US" smtClean="0"/>
              <a:pPr>
                <a:defRPr/>
              </a:pPr>
              <a:t>‹nr.›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B2584-3FF0-44A5-8E3B-C59BFFAB1A93}" type="datetimeFigureOut">
              <a:rPr lang="en-US" smtClean="0"/>
              <a:pPr>
                <a:defRPr/>
              </a:pPr>
              <a:t>2/14/2013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5527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465062"/>
            <a:ext cx="2133600" cy="365125"/>
          </a:xfrm>
        </p:spPr>
        <p:txBody>
          <a:bodyPr/>
          <a:lstStyle/>
          <a:p>
            <a:fld id="{C2E3E0F0-98EC-864A-B669-8D4991EA649C}" type="datetimeFigureOut">
              <a:rPr lang="fr-FR" smtClean="0"/>
              <a:pPr/>
              <a:t>14/02/2013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465062"/>
            <a:ext cx="2895600" cy="365125"/>
          </a:xfrm>
        </p:spPr>
        <p:txBody>
          <a:bodyPr/>
          <a:lstStyle/>
          <a:p>
            <a:endParaRPr lang="fr-FR"/>
          </a:p>
        </p:txBody>
      </p:sp>
      <p:pic>
        <p:nvPicPr>
          <p:cNvPr id="9" name="Image 8" descr="logo_en.gif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48778" y="4862285"/>
            <a:ext cx="1110240" cy="768131"/>
          </a:xfrm>
          <a:prstGeom prst="rect">
            <a:avLst/>
          </a:prstGeom>
        </p:spPr>
      </p:pic>
      <p:pic>
        <p:nvPicPr>
          <p:cNvPr id="10" name="Image 9" descr="logo_fp7.eps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97702" y="5033519"/>
            <a:ext cx="748727" cy="588285"/>
          </a:xfrm>
          <a:prstGeom prst="rect">
            <a:avLst/>
          </a:prstGeom>
        </p:spPr>
      </p:pic>
      <p:sp>
        <p:nvSpPr>
          <p:cNvPr id="11" name="Sous-titre 3"/>
          <p:cNvSpPr>
            <a:spLocks noGrp="1"/>
          </p:cNvSpPr>
          <p:nvPr>
            <p:ph type="subTitle" idx="1"/>
          </p:nvPr>
        </p:nvSpPr>
        <p:spPr>
          <a:xfrm>
            <a:off x="1839613" y="3326346"/>
            <a:ext cx="6400800" cy="1354511"/>
          </a:xfrm>
        </p:spPr>
        <p:txBody>
          <a:bodyPr>
            <a:normAutofit fontScale="62500" lnSpcReduction="20000"/>
          </a:bodyPr>
          <a:lstStyle>
            <a:lvl1pPr marL="0" indent="0" algn="ctr">
              <a:buNone/>
              <a:defRPr/>
            </a:lvl1pPr>
          </a:lstStyle>
          <a:p>
            <a:r>
              <a:rPr lang="en-GB" sz="2900" b="1" dirty="0" smtClean="0">
                <a:solidFill>
                  <a:schemeClr val="tx1"/>
                </a:solidFill>
              </a:rPr>
              <a:t>Coordination </a:t>
            </a:r>
            <a:r>
              <a:rPr lang="en-GB" sz="2900" b="1" dirty="0">
                <a:solidFill>
                  <a:schemeClr val="tx1"/>
                </a:solidFill>
              </a:rPr>
              <a:t>and </a:t>
            </a:r>
            <a:r>
              <a:rPr lang="en-GB" sz="2900" b="1" dirty="0" smtClean="0">
                <a:solidFill>
                  <a:schemeClr val="tx1"/>
                </a:solidFill>
              </a:rPr>
              <a:t>Policy Development </a:t>
            </a:r>
            <a:r>
              <a:rPr lang="en-GB" sz="2900" b="1" dirty="0">
                <a:solidFill>
                  <a:schemeClr val="tx1"/>
                </a:solidFill>
              </a:rPr>
              <a:t>in </a:t>
            </a:r>
            <a:r>
              <a:rPr lang="en-GB" sz="2900" b="1" dirty="0" smtClean="0">
                <a:solidFill>
                  <a:schemeClr val="tx1"/>
                </a:solidFill>
              </a:rPr>
              <a:t>Preparation </a:t>
            </a:r>
            <a:r>
              <a:rPr lang="en-GB" sz="2900" b="1" dirty="0">
                <a:solidFill>
                  <a:schemeClr val="tx1"/>
                </a:solidFill>
              </a:rPr>
              <a:t>for a </a:t>
            </a:r>
            <a:r>
              <a:rPr lang="en-GB" sz="2900" b="1" dirty="0" smtClean="0">
                <a:solidFill>
                  <a:srgbClr val="16803F"/>
                </a:solidFill>
              </a:rPr>
              <a:t>European Open Biodiversity Knowledge Management System</a:t>
            </a:r>
            <a:endParaRPr lang="en-GB" sz="2900" b="1" dirty="0">
              <a:solidFill>
                <a:srgbClr val="16803F"/>
              </a:solidFill>
            </a:endParaRPr>
          </a:p>
          <a:p>
            <a:endParaRPr lang="en-GB" sz="2900" i="1" dirty="0" smtClean="0">
              <a:solidFill>
                <a:srgbClr val="000000"/>
              </a:solidFill>
              <a:ea typeface="Helvetica" charset="0"/>
              <a:cs typeface="Helvetica" charset="0"/>
            </a:endParaRPr>
          </a:p>
          <a:p>
            <a:endParaRPr lang="en-GB" sz="2900" i="1" dirty="0" smtClean="0">
              <a:solidFill>
                <a:srgbClr val="000000"/>
              </a:solidFill>
              <a:ea typeface="Helvetica" charset="0"/>
              <a:cs typeface="Helvetica" charset="0"/>
            </a:endParaRPr>
          </a:p>
          <a:p>
            <a:r>
              <a:rPr lang="en-GB" sz="2200" i="1" dirty="0" smtClean="0">
                <a:solidFill>
                  <a:srgbClr val="CCCCCC"/>
                </a:solidFill>
                <a:ea typeface="Helvetica" charset="0"/>
                <a:cs typeface="Helvetica" charset="0"/>
              </a:rPr>
              <a:t>Supported </a:t>
            </a:r>
            <a:r>
              <a:rPr lang="en-GB" sz="2200" i="1" dirty="0">
                <a:solidFill>
                  <a:srgbClr val="CCCCCC"/>
                </a:solidFill>
                <a:ea typeface="Helvetica" charset="0"/>
                <a:cs typeface="Helvetica" charset="0"/>
              </a:rPr>
              <a:t>by the European Commission through its FP7 research funding programme </a:t>
            </a:r>
          </a:p>
          <a:p>
            <a:endParaRPr lang="fr-FR" dirty="0"/>
          </a:p>
        </p:txBody>
      </p:sp>
      <p:pic>
        <p:nvPicPr>
          <p:cNvPr id="12" name="Image 11" descr="Partners_IMG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2357" y="5894501"/>
            <a:ext cx="4780643" cy="541806"/>
          </a:xfrm>
          <a:prstGeom prst="rect">
            <a:avLst/>
          </a:prstGeom>
        </p:spPr>
      </p:pic>
      <p:sp>
        <p:nvSpPr>
          <p:cNvPr id="13" name="Titre 4"/>
          <p:cNvSpPr>
            <a:spLocks noGrp="1"/>
          </p:cNvSpPr>
          <p:nvPr>
            <p:ph type="ctrTitle" idx="4294967295"/>
          </p:nvPr>
        </p:nvSpPr>
        <p:spPr>
          <a:xfrm>
            <a:off x="1839613" y="1723634"/>
            <a:ext cx="6400800" cy="1259967"/>
          </a:xfrm>
        </p:spPr>
        <p:txBody>
          <a:bodyPr>
            <a:normAutofit/>
          </a:bodyPr>
          <a:lstStyle/>
          <a:p>
            <a:pPr algn="ctr"/>
            <a:r>
              <a:rPr lang="fr-FR" sz="4800" b="1" dirty="0" smtClean="0"/>
              <a:t>pro-iBiopshere</a:t>
            </a:r>
            <a:endParaRPr lang="fr-FR" sz="4800" b="1" dirty="0"/>
          </a:p>
        </p:txBody>
      </p:sp>
    </p:spTree>
    <p:extLst>
      <p:ext uri="{BB962C8B-B14F-4D97-AF65-F5344CB8AC3E}">
        <p14:creationId xmlns:p14="http://schemas.microsoft.com/office/powerpoint/2010/main" val="1517787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600" b="1"/>
            </a:lvl1pPr>
          </a:lstStyle>
          <a:p>
            <a:r>
              <a:rPr lang="en-US" smtClean="0"/>
              <a:t>Click to edit Master title style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369560" y="723441"/>
            <a:ext cx="8404880" cy="5378155"/>
          </a:xfrm>
        </p:spPr>
        <p:txBody>
          <a:bodyPr/>
          <a:lstStyle>
            <a:lvl1pPr marL="536575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Blip>
                <a:blip r:embed="rId2"/>
              </a:buBlip>
              <a:tabLst/>
              <a:defRPr sz="2800"/>
            </a:lvl1pPr>
            <a:lvl3pPr>
              <a:defRPr sz="2400"/>
            </a:lvl3pPr>
            <a:lvl4pPr>
              <a:defRPr sz="2000"/>
            </a:lvl4pPr>
            <a:lvl5pPr>
              <a:defRPr sz="1800"/>
            </a:lvl5pPr>
            <a:lvl6pPr>
              <a:defRPr sz="1600"/>
            </a:lvl6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2"/>
            <a:r>
              <a:rPr lang="fr-FR" dirty="0" smtClean="0"/>
              <a:t>Deuxième niveau</a:t>
            </a:r>
          </a:p>
          <a:p>
            <a:pPr lvl="3"/>
            <a:r>
              <a:rPr lang="fr-FR" dirty="0" smtClean="0"/>
              <a:t>Troisième niveau</a:t>
            </a:r>
          </a:p>
          <a:p>
            <a:pPr lvl="4"/>
            <a:r>
              <a:rPr lang="fr-FR" dirty="0" smtClean="0"/>
              <a:t>Quatrième niveau</a:t>
            </a:r>
          </a:p>
          <a:p>
            <a:pPr lvl="5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3E0F0-98EC-864A-B669-8D4991EA649C}" type="datetimeFigureOut">
              <a:rPr lang="fr-FR" smtClean="0"/>
              <a:pPr/>
              <a:t>14/02/2013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2AF6F-9E1C-7449-8F60-317903A46F8E}" type="slidenum">
              <a:rPr lang="fr-FR" smtClean="0"/>
              <a:pPr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37030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2747963"/>
            <a:ext cx="7772400" cy="1362075"/>
          </a:xfrm>
        </p:spPr>
        <p:txBody>
          <a:bodyPr anchor="t"/>
          <a:lstStyle>
            <a:lvl1pPr algn="ctr">
              <a:defRPr sz="4800" b="1" cap="all"/>
            </a:lvl1pPr>
          </a:lstStyle>
          <a:p>
            <a:r>
              <a:rPr lang="en-US" smtClean="0"/>
              <a:t>Click to edit Master title style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1224643"/>
            <a:ext cx="7772400" cy="150018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3E0F0-98EC-864A-B669-8D4991EA649C}" type="datetimeFigureOut">
              <a:rPr lang="fr-FR" smtClean="0"/>
              <a:pPr/>
              <a:t>14/02/2013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2AF6F-9E1C-7449-8F60-317903A46F8E}" type="slidenum">
              <a:rPr lang="fr-FR" smtClean="0"/>
              <a:pPr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9047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23804" y="1351414"/>
            <a:ext cx="4038600" cy="4525963"/>
          </a:xfrm>
        </p:spPr>
        <p:txBody>
          <a:bodyPr/>
          <a:lstStyle>
            <a:lvl1pPr marL="457200" indent="-457200">
              <a:buSzPct val="100000"/>
              <a:buFontTx/>
              <a:buBlip>
                <a:blip r:embed="rId2"/>
              </a:buBlip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14804" y="135141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3E0F0-98EC-864A-B669-8D4991EA649C}" type="datetimeFigureOut">
              <a:rPr lang="fr-FR" smtClean="0"/>
              <a:pPr/>
              <a:t>14/02/2013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2AF6F-9E1C-7449-8F60-317903A46F8E}" type="slidenum">
              <a:rPr lang="fr-FR" smtClean="0"/>
              <a:pPr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357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>
            <a:lvl1pPr>
              <a:defRPr lang="fr-FR" sz="3600" dirty="0"/>
            </a:lvl1pPr>
          </a:lstStyle>
          <a:p>
            <a:pPr lvl="0" algn="l"/>
            <a:r>
              <a:rPr lang="en-US" smtClean="0"/>
              <a:t>Click to edit Master title style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23804" y="1086805"/>
            <a:ext cx="4040188" cy="8000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23804" y="1886807"/>
            <a:ext cx="4040188" cy="3951288"/>
          </a:xfrm>
        </p:spPr>
        <p:txBody>
          <a:bodyPr/>
          <a:lstStyle>
            <a:lvl1pPr marL="342900" indent="-342900">
              <a:buSzPct val="100000"/>
              <a:buFontTx/>
              <a:buBlip>
                <a:blip r:embed="rId2"/>
              </a:buBlip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11629" y="1086805"/>
            <a:ext cx="4041775" cy="8000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11629" y="1886807"/>
            <a:ext cx="4041775" cy="3951288"/>
          </a:xfrm>
        </p:spPr>
        <p:txBody>
          <a:bodyPr/>
          <a:lstStyle>
            <a:lvl1pPr marL="342900" indent="-342900">
              <a:defRPr lang="fr-FR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l" defTabSz="457200" rtl="0" eaLnBrk="1" latinLnBrk="0" hangingPunct="1">
              <a:spcBef>
                <a:spcPct val="20000"/>
              </a:spcBef>
              <a:buSzPct val="100000"/>
              <a:buFontTx/>
              <a:buBlip>
                <a:blip r:embed="rId2"/>
              </a:buBlip>
            </a:pPr>
            <a:r>
              <a:rPr lang="en-US" smtClean="0"/>
              <a:t>Click to edit Master text styles</a:t>
            </a:r>
          </a:p>
          <a:p>
            <a:pPr marL="342900" lvl="1" indent="-342900" algn="l" defTabSz="457200" rtl="0" eaLnBrk="1" latinLnBrk="0" hangingPunct="1">
              <a:spcBef>
                <a:spcPct val="20000"/>
              </a:spcBef>
              <a:buSzPct val="100000"/>
              <a:buFontTx/>
              <a:buBlip>
                <a:blip r:embed="rId2"/>
              </a:buBlip>
            </a:pPr>
            <a:r>
              <a:rPr lang="en-US" smtClean="0"/>
              <a:t>Second level</a:t>
            </a:r>
          </a:p>
          <a:p>
            <a:pPr marL="342900" lvl="2" indent="-342900" algn="l" defTabSz="457200" rtl="0" eaLnBrk="1" latinLnBrk="0" hangingPunct="1">
              <a:spcBef>
                <a:spcPct val="20000"/>
              </a:spcBef>
              <a:buSzPct val="100000"/>
              <a:buFontTx/>
              <a:buBlip>
                <a:blip r:embed="rId2"/>
              </a:buBlip>
            </a:pPr>
            <a:r>
              <a:rPr lang="en-US" smtClean="0"/>
              <a:t>Third level</a:t>
            </a:r>
          </a:p>
          <a:p>
            <a:pPr marL="342900" lvl="3" indent="-342900" algn="l" defTabSz="457200" rtl="0" eaLnBrk="1" latinLnBrk="0" hangingPunct="1">
              <a:spcBef>
                <a:spcPct val="20000"/>
              </a:spcBef>
              <a:buSzPct val="100000"/>
              <a:buFontTx/>
              <a:buBlip>
                <a:blip r:embed="rId2"/>
              </a:buBlip>
            </a:pPr>
            <a:r>
              <a:rPr lang="en-US" smtClean="0"/>
              <a:t>Fourth level</a:t>
            </a:r>
          </a:p>
          <a:p>
            <a:pPr marL="342900" lvl="4" indent="-342900" algn="l" defTabSz="457200" rtl="0" eaLnBrk="1" latinLnBrk="0" hangingPunct="1">
              <a:spcBef>
                <a:spcPct val="20000"/>
              </a:spcBef>
              <a:buSzPct val="100000"/>
              <a:buFontTx/>
              <a:buBlip>
                <a:blip r:embed="rId2"/>
              </a:buBlip>
            </a:pPr>
            <a:r>
              <a:rPr lang="en-US" smtClean="0"/>
              <a:t>Fifth level</a:t>
            </a:r>
            <a:endParaRPr lang="fr-FR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3E0F0-98EC-864A-B669-8D4991EA649C}" type="datetimeFigureOut">
              <a:rPr lang="fr-FR" smtClean="0"/>
              <a:pPr/>
              <a:t>14/02/2013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2AF6F-9E1C-7449-8F60-317903A46F8E}" type="slidenum">
              <a:rPr lang="fr-FR" smtClean="0"/>
              <a:pPr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2286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>
            <a:lvl1pPr>
              <a:defRPr lang="fr-FR" sz="3600"/>
            </a:lvl1pPr>
          </a:lstStyle>
          <a:p>
            <a:pPr lvl="0" algn="l"/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3E0F0-98EC-864A-B669-8D4991EA649C}" type="datetimeFigureOut">
              <a:rPr lang="fr-FR" smtClean="0"/>
              <a:pPr/>
              <a:t>14/02/2013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2AF6F-9E1C-7449-8F60-317903A46F8E}" type="slidenum">
              <a:rPr lang="fr-FR" smtClean="0"/>
              <a:pPr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6252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3E0F0-98EC-864A-B669-8D4991EA649C}" type="datetimeFigureOut">
              <a:rPr lang="fr-FR" smtClean="0"/>
              <a:pPr/>
              <a:t>14/02/2013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2AF6F-9E1C-7449-8F60-317903A46F8E}" type="slidenum">
              <a:rPr lang="fr-FR" smtClean="0"/>
              <a:pPr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1516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0711" y="824923"/>
            <a:ext cx="3008313" cy="109989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28561" y="824924"/>
            <a:ext cx="5111750" cy="5550025"/>
          </a:xfrm>
        </p:spPr>
        <p:txBody>
          <a:bodyPr/>
          <a:lstStyle>
            <a:lvl1pPr marL="342900" indent="-342900">
              <a:buSzPct val="100000"/>
              <a:buFontTx/>
              <a:buBlip>
                <a:blip r:embed="rId2"/>
              </a:buBlip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10711" y="1924823"/>
            <a:ext cx="3008313" cy="44501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3E0F0-98EC-864A-B669-8D4991EA649C}" type="datetimeFigureOut">
              <a:rPr lang="fr-FR" smtClean="0"/>
              <a:pPr/>
              <a:t>14/02/2013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2AF6F-9E1C-7449-8F60-317903A46F8E}" type="slidenum">
              <a:rPr lang="fr-FR" smtClean="0"/>
              <a:pPr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5243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8171" y="499701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2198171" y="80918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198171" y="556374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3E0F0-98EC-864A-B669-8D4991EA649C}" type="datetimeFigureOut">
              <a:rPr lang="fr-FR" smtClean="0"/>
              <a:pPr/>
              <a:t>14/02/2013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2AF6F-9E1C-7449-8F60-317903A46F8E}" type="slidenum">
              <a:rPr lang="fr-FR" smtClean="0"/>
              <a:pPr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9127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microsoft.com/office/2007/relationships/hdphoto" Target="../media/hdphoto2.wdp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microsoft.com/office/2007/relationships/hdphoto" Target="../media/hdphoto1.wdp"/><Relationship Id="rId20" Type="http://schemas.microsoft.com/office/2007/relationships/hdphoto" Target="../media/hdphoto3.wdp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39119" y="809706"/>
            <a:ext cx="8404880" cy="5378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0" y="6436307"/>
            <a:ext cx="9144000" cy="421694"/>
          </a:xfrm>
          <a:prstGeom prst="rect">
            <a:avLst/>
          </a:prstGeom>
          <a:solidFill>
            <a:srgbClr val="CBCBC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64545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0" y="645459"/>
            <a:ext cx="739119" cy="5790848"/>
          </a:xfrm>
          <a:prstGeom prst="rect">
            <a:avLst/>
          </a:prstGeom>
          <a:solidFill>
            <a:srgbClr val="0080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15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5096" b="94268" l="8537" r="93293">
                        <a14:foregroundMark x1="22561" y1="15924" x2="22561" y2="15924"/>
                        <a14:foregroundMark x1="50000" y1="5096" x2="50000" y2="5096"/>
                        <a14:foregroundMark x1="93902" y1="58599" x2="93902" y2="58599"/>
                        <a14:foregroundMark x1="53049" y1="94268" x2="53049" y2="9426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775047" y="6457509"/>
            <a:ext cx="372591" cy="356688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17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4459" b="94268" l="8537" r="93293">
                        <a14:foregroundMark x1="43902" y1="4459" x2="43902" y2="4459"/>
                        <a14:foregroundMark x1="84146" y1="78344" x2="84146" y2="78344"/>
                        <a14:foregroundMark x1="60366" y1="92357" x2="60366" y2="92357"/>
                        <a14:foregroundMark x1="54268" y1="94904" x2="54268" y2="94904"/>
                        <a14:foregroundMark x1="93293" y1="50318" x2="93293" y2="5031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147639" y="6457509"/>
            <a:ext cx="389294" cy="372678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19">
            <a:extLst>
              <a:ext uri="{BEBA8EAE-BF5A-486C-A8C5-ECC9F3942E4B}">
                <a14:imgProps xmlns:a14="http://schemas.microsoft.com/office/drawing/2010/main">
                  <a14:imgLayer r:embed="rId20">
                    <a14:imgEffect>
                      <a14:backgroundRemoval t="5096" b="94268" l="8537" r="93293">
                        <a14:foregroundMark x1="37805" y1="6369" x2="37805" y2="6369"/>
                        <a14:foregroundMark x1="91463" y1="66242" x2="91463" y2="66242"/>
                        <a14:foregroundMark x1="57317" y1="92994" x2="57317" y2="92994"/>
                        <a14:foregroundMark x1="51829" y1="94904" x2="51829" y2="94904"/>
                        <a14:foregroundMark x1="93293" y1="51592" x2="93293" y2="5159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536933" y="6457509"/>
            <a:ext cx="389294" cy="372678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81643" y="87942"/>
            <a:ext cx="2447361" cy="483551"/>
          </a:xfrm>
          <a:prstGeom prst="rect">
            <a:avLst/>
          </a:prstGeom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676500" y="0"/>
            <a:ext cx="6467499" cy="6373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46506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3E0F0-98EC-864A-B669-8D4991EA649C}" type="datetimeFigureOut">
              <a:rPr lang="fr-FR" smtClean="0"/>
              <a:pPr/>
              <a:t>14/02/2013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46506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46506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2AF6F-9E1C-7449-8F60-317903A46F8E}" type="slidenum">
              <a:rPr lang="fr-FR" smtClean="0"/>
              <a:pPr/>
              <a:t>‹nr.›</a:t>
            </a:fld>
            <a:endParaRPr lang="fr-FR"/>
          </a:p>
        </p:txBody>
      </p:sp>
      <p:sp>
        <p:nvSpPr>
          <p:cNvPr id="14" name="Rectangle 13"/>
          <p:cNvSpPr/>
          <p:nvPr userDrawn="1"/>
        </p:nvSpPr>
        <p:spPr>
          <a:xfrm>
            <a:off x="0" y="6436307"/>
            <a:ext cx="9144000" cy="421694"/>
          </a:xfrm>
          <a:prstGeom prst="rect">
            <a:avLst/>
          </a:prstGeom>
          <a:solidFill>
            <a:srgbClr val="CBCBC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0" y="0"/>
            <a:ext cx="9144000" cy="64545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6" name="Rectangle 15"/>
          <p:cNvSpPr/>
          <p:nvPr userDrawn="1"/>
        </p:nvSpPr>
        <p:spPr>
          <a:xfrm>
            <a:off x="0" y="645459"/>
            <a:ext cx="739119" cy="5790848"/>
          </a:xfrm>
          <a:prstGeom prst="rect">
            <a:avLst/>
          </a:prstGeom>
          <a:solidFill>
            <a:srgbClr val="0080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17" name="Image 9"/>
          <p:cNvPicPr>
            <a:picLocks noChangeAspect="1"/>
          </p:cNvPicPr>
          <p:nvPr userDrawn="1"/>
        </p:nvPicPr>
        <p:blipFill>
          <a:blip r:embed="rId15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5096" b="94268" l="8537" r="93293">
                        <a14:foregroundMark x1="22561" y1="15924" x2="22561" y2="15924"/>
                        <a14:foregroundMark x1="50000" y1="5096" x2="50000" y2="5096"/>
                        <a14:foregroundMark x1="93902" y1="58599" x2="93902" y2="58599"/>
                        <a14:foregroundMark x1="53049" y1="94268" x2="53049" y2="9426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775047" y="6457509"/>
            <a:ext cx="372591" cy="356688"/>
          </a:xfrm>
          <a:prstGeom prst="rect">
            <a:avLst/>
          </a:prstGeom>
        </p:spPr>
      </p:pic>
      <p:pic>
        <p:nvPicPr>
          <p:cNvPr id="18" name="Image 10"/>
          <p:cNvPicPr>
            <a:picLocks noChangeAspect="1"/>
          </p:cNvPicPr>
          <p:nvPr userDrawn="1"/>
        </p:nvPicPr>
        <p:blipFill>
          <a:blip r:embed="rId17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4459" b="94268" l="8537" r="93293">
                        <a14:foregroundMark x1="43902" y1="4459" x2="43902" y2="4459"/>
                        <a14:foregroundMark x1="84146" y1="78344" x2="84146" y2="78344"/>
                        <a14:foregroundMark x1="60366" y1="92357" x2="60366" y2="92357"/>
                        <a14:foregroundMark x1="54268" y1="94904" x2="54268" y2="94904"/>
                        <a14:foregroundMark x1="93293" y1="50318" x2="93293" y2="5031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147639" y="6457509"/>
            <a:ext cx="389294" cy="372678"/>
          </a:xfrm>
          <a:prstGeom prst="rect">
            <a:avLst/>
          </a:prstGeom>
        </p:spPr>
      </p:pic>
      <p:pic>
        <p:nvPicPr>
          <p:cNvPr id="19" name="Image 11"/>
          <p:cNvPicPr>
            <a:picLocks noChangeAspect="1"/>
          </p:cNvPicPr>
          <p:nvPr userDrawn="1"/>
        </p:nvPicPr>
        <p:blipFill>
          <a:blip r:embed="rId19">
            <a:extLst>
              <a:ext uri="{BEBA8EAE-BF5A-486C-A8C5-ECC9F3942E4B}">
                <a14:imgProps xmlns:a14="http://schemas.microsoft.com/office/drawing/2010/main">
                  <a14:imgLayer r:embed="rId20">
                    <a14:imgEffect>
                      <a14:backgroundRemoval t="5096" b="94268" l="8537" r="93293">
                        <a14:foregroundMark x1="37805" y1="6369" x2="37805" y2="6369"/>
                        <a14:foregroundMark x1="91463" y1="66242" x2="91463" y2="66242"/>
                        <a14:foregroundMark x1="57317" y1="92994" x2="57317" y2="92994"/>
                        <a14:foregroundMark x1="51829" y1="94904" x2="51829" y2="94904"/>
                        <a14:foregroundMark x1="93293" y1="51592" x2="93293" y2="5159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536933" y="6457509"/>
            <a:ext cx="389294" cy="372678"/>
          </a:xfrm>
          <a:prstGeom prst="rect">
            <a:avLst/>
          </a:prstGeom>
        </p:spPr>
      </p:pic>
      <p:pic>
        <p:nvPicPr>
          <p:cNvPr id="20" name="Image 12"/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81643" y="87942"/>
            <a:ext cx="2447361" cy="483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553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49" r:id="rId13"/>
  </p:sldLayoutIdLst>
  <p:txStyles>
    <p:titleStyle>
      <a:lvl1pPr algn="r" defTabSz="457200" rtl="0" eaLnBrk="1" latinLnBrk="0" hangingPunct="1">
        <a:spcBef>
          <a:spcPct val="0"/>
        </a:spcBef>
        <a:buNone/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1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0.jpeg"/><Relationship Id="rId11" Type="http://schemas.openxmlformats.org/officeDocument/2006/relationships/image" Target="../media/image23.png"/><Relationship Id="rId5" Type="http://schemas.openxmlformats.org/officeDocument/2006/relationships/image" Target="../media/image16.jpeg"/><Relationship Id="rId10" Type="http://schemas.openxmlformats.org/officeDocument/2006/relationships/image" Target="../media/image13.jpeg"/><Relationship Id="rId4" Type="http://schemas.openxmlformats.org/officeDocument/2006/relationships/image" Target="../media/image25.png"/><Relationship Id="rId9" Type="http://schemas.openxmlformats.org/officeDocument/2006/relationships/image" Target="../media/image2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5.png"/><Relationship Id="rId5" Type="http://schemas.openxmlformats.org/officeDocument/2006/relationships/image" Target="../media/image14.jpeg"/><Relationship Id="rId10" Type="http://schemas.openxmlformats.org/officeDocument/2006/relationships/image" Target="../media/image19.png"/><Relationship Id="rId4" Type="http://schemas.openxmlformats.org/officeDocument/2006/relationships/image" Target="../media/image13.jpeg"/><Relationship Id="rId9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microsoft.com/office/2007/relationships/hdphoto" Target="../media/hdphoto4.wdp"/><Relationship Id="rId4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Subtitle 2"/>
          <p:cNvSpPr>
            <a:spLocks noGrp="1"/>
          </p:cNvSpPr>
          <p:nvPr>
            <p:ph type="subTitle" idx="1"/>
          </p:nvPr>
        </p:nvSpPr>
        <p:spPr>
          <a:xfrm>
            <a:off x="745435" y="1530626"/>
            <a:ext cx="8306280" cy="1295400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>
                <a:solidFill>
                  <a:schemeClr val="accent3">
                    <a:lumMod val="50000"/>
                  </a:schemeClr>
                </a:solidFill>
              </a:rPr>
              <a:t>A </a:t>
            </a:r>
            <a:r>
              <a:rPr lang="en-US" sz="4400" i="1" dirty="0" smtClean="0">
                <a:solidFill>
                  <a:schemeClr val="accent3">
                    <a:lumMod val="50000"/>
                  </a:schemeClr>
                </a:solidFill>
              </a:rPr>
              <a:t>common</a:t>
            </a:r>
            <a:r>
              <a:rPr lang="en-US" sz="4400" dirty="0" smtClean="0">
                <a:solidFill>
                  <a:schemeClr val="accent3">
                    <a:lumMod val="50000"/>
                  </a:schemeClr>
                </a:solidFill>
              </a:rPr>
              <a:t> XML query/response model for automated publication-to-registration pipeline</a:t>
            </a:r>
            <a:endParaRPr lang="en-US" sz="5400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3318" name="Subtitle 2"/>
          <p:cNvSpPr txBox="1">
            <a:spLocks/>
          </p:cNvSpPr>
          <p:nvPr/>
        </p:nvSpPr>
        <p:spPr bwMode="auto">
          <a:xfrm>
            <a:off x="2843991" y="3777941"/>
            <a:ext cx="4240300" cy="795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 typeface="Arial" charset="0"/>
              <a:buNone/>
            </a:pPr>
            <a:r>
              <a:rPr lang="en-GB" sz="2200" dirty="0" err="1" smtClean="0">
                <a:latin typeface="Calibri" pitchFamily="34" charset="0"/>
              </a:rPr>
              <a:t>Lyubomir</a:t>
            </a:r>
            <a:r>
              <a:rPr lang="en-GB" sz="2200" dirty="0" smtClean="0">
                <a:latin typeface="Calibri" pitchFamily="34" charset="0"/>
              </a:rPr>
              <a:t> </a:t>
            </a:r>
            <a:r>
              <a:rPr lang="en-GB" sz="2200" dirty="0" err="1" smtClean="0">
                <a:latin typeface="Calibri" pitchFamily="34" charset="0"/>
              </a:rPr>
              <a:t>Penev</a:t>
            </a:r>
            <a:r>
              <a:rPr lang="en-GB" sz="2200" dirty="0" smtClean="0">
                <a:latin typeface="Calibri" pitchFamily="34" charset="0"/>
              </a:rPr>
              <a:t>, </a:t>
            </a:r>
            <a:r>
              <a:rPr lang="en-GB" sz="2200" dirty="0">
                <a:latin typeface="Calibri" pitchFamily="34" charset="0"/>
              </a:rPr>
              <a:t>Jordan </a:t>
            </a:r>
            <a:r>
              <a:rPr lang="en-GB" sz="2200" dirty="0" err="1">
                <a:latin typeface="Calibri" pitchFamily="34" charset="0"/>
              </a:rPr>
              <a:t>Biserkov</a:t>
            </a:r>
            <a:r>
              <a:rPr lang="en-GB" sz="2200" dirty="0">
                <a:latin typeface="Calibri" pitchFamily="34" charset="0"/>
              </a:rPr>
              <a:t>, </a:t>
            </a:r>
            <a:endParaRPr lang="en-GB" sz="2200" dirty="0" smtClean="0">
              <a:latin typeface="Calibri" pitchFamily="34" charset="0"/>
            </a:endParaRPr>
          </a:p>
          <a:p>
            <a:pPr>
              <a:spcBef>
                <a:spcPct val="20000"/>
              </a:spcBef>
              <a:buFont typeface="Arial" charset="0"/>
              <a:buNone/>
            </a:pPr>
            <a:r>
              <a:rPr lang="en-GB" sz="2200" dirty="0" err="1" smtClean="0">
                <a:latin typeface="Calibri" pitchFamily="34" charset="0"/>
              </a:rPr>
              <a:t>Teodor</a:t>
            </a:r>
            <a:r>
              <a:rPr lang="en-GB" sz="2200" dirty="0" smtClean="0">
                <a:latin typeface="Calibri" pitchFamily="34" charset="0"/>
              </a:rPr>
              <a:t> </a:t>
            </a:r>
            <a:r>
              <a:rPr lang="en-GB" sz="2200" dirty="0" err="1" smtClean="0">
                <a:latin typeface="Calibri" pitchFamily="34" charset="0"/>
              </a:rPr>
              <a:t>Georgiev</a:t>
            </a:r>
            <a:r>
              <a:rPr lang="en-GB" sz="2200" dirty="0" smtClean="0">
                <a:latin typeface="Calibri" pitchFamily="34" charset="0"/>
              </a:rPr>
              <a:t>, </a:t>
            </a:r>
            <a:r>
              <a:rPr lang="en-GB" sz="2200" dirty="0" err="1" smtClean="0">
                <a:latin typeface="Calibri" pitchFamily="34" charset="0"/>
              </a:rPr>
              <a:t>Pavel</a:t>
            </a:r>
            <a:r>
              <a:rPr lang="en-GB" sz="2200" dirty="0" smtClean="0">
                <a:latin typeface="Calibri" pitchFamily="34" charset="0"/>
              </a:rPr>
              <a:t> </a:t>
            </a:r>
            <a:r>
              <a:rPr lang="en-GB" sz="2200" dirty="0" err="1" smtClean="0">
                <a:latin typeface="Calibri" pitchFamily="34" charset="0"/>
              </a:rPr>
              <a:t>Stoev</a:t>
            </a:r>
            <a:endParaRPr lang="en-US" sz="2200" dirty="0"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21823" y="5736148"/>
            <a:ext cx="4866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1600" dirty="0" smtClean="0">
                <a:latin typeface="Calibri" pitchFamily="34" charset="0"/>
              </a:rPr>
              <a:t>Pro-</a:t>
            </a:r>
            <a:r>
              <a:rPr lang="en-US" sz="1600" dirty="0" err="1" smtClean="0">
                <a:latin typeface="Calibri" pitchFamily="34" charset="0"/>
              </a:rPr>
              <a:t>iBiosphere</a:t>
            </a:r>
            <a:r>
              <a:rPr lang="en-US" sz="1600" dirty="0" smtClean="0">
                <a:latin typeface="Calibri" pitchFamily="34" charset="0"/>
              </a:rPr>
              <a:t> Workshop, 11-15 February 2013, Leiden</a:t>
            </a:r>
          </a:p>
        </p:txBody>
      </p:sp>
      <p:pic>
        <p:nvPicPr>
          <p:cNvPr id="13" name="Picture 3" descr="F:\PENSOFT\PENSOFT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54498" y="5736148"/>
            <a:ext cx="1667325" cy="353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" name="Group 39"/>
          <p:cNvGrpSpPr>
            <a:grpSpLocks/>
          </p:cNvGrpSpPr>
          <p:nvPr/>
        </p:nvGrpSpPr>
        <p:grpSpPr bwMode="auto">
          <a:xfrm>
            <a:off x="7488759" y="5525107"/>
            <a:ext cx="1562956" cy="845585"/>
            <a:chOff x="647" y="753"/>
            <a:chExt cx="3403" cy="1612"/>
          </a:xfrm>
        </p:grpSpPr>
        <p:pic>
          <p:nvPicPr>
            <p:cNvPr id="9" name="Picture 38" descr="ViBRANT Logo No Text-Large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47" y="753"/>
              <a:ext cx="2008" cy="1305"/>
            </a:xfrm>
            <a:prstGeom prst="rect">
              <a:avLst/>
            </a:prstGeom>
            <a:noFill/>
          </p:spPr>
        </p:pic>
        <p:sp>
          <p:nvSpPr>
            <p:cNvPr id="10" name="Text Box 32"/>
            <p:cNvSpPr txBox="1">
              <a:spLocks noChangeArrowheads="1"/>
            </p:cNvSpPr>
            <p:nvPr/>
          </p:nvSpPr>
          <p:spPr bwMode="auto">
            <a:xfrm>
              <a:off x="1754" y="1478"/>
              <a:ext cx="2296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tabLst>
                  <a:tab pos="533400" algn="l"/>
                </a:tabLst>
              </a:pPr>
              <a:r>
                <a:rPr lang="en-US" sz="1600" dirty="0" err="1" smtClean="0">
                  <a:latin typeface="Helvetica" pitchFamily="-48" charset="0"/>
                </a:rPr>
                <a:t>ViBRANT</a:t>
              </a:r>
              <a:endParaRPr lang="en-US" sz="1600" dirty="0">
                <a:latin typeface="Helvetica" pitchFamily="-48" charset="0"/>
              </a:endParaRPr>
            </a:p>
          </p:txBody>
        </p:sp>
        <p:sp>
          <p:nvSpPr>
            <p:cNvPr id="11" name="Text Box 33"/>
            <p:cNvSpPr txBox="1">
              <a:spLocks noChangeArrowheads="1"/>
            </p:cNvSpPr>
            <p:nvPr/>
          </p:nvSpPr>
          <p:spPr bwMode="auto">
            <a:xfrm>
              <a:off x="1948" y="1836"/>
              <a:ext cx="360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 i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993" y="958463"/>
            <a:ext cx="8959827" cy="5283489"/>
          </a:xfrm>
        </p:spPr>
        <p:txBody>
          <a:bodyPr>
            <a:noAutofit/>
          </a:bodyPr>
          <a:lstStyle/>
          <a:p>
            <a:pPr>
              <a:buBlip>
                <a:blip r:embed="rId3"/>
              </a:buBlip>
            </a:pPr>
            <a:r>
              <a:rPr lang="en-US" dirty="0" smtClean="0"/>
              <a:t>A “common” XML registration model hardly possible!</a:t>
            </a:r>
            <a:endParaRPr lang="en-US" dirty="0" smtClean="0">
              <a:solidFill>
                <a:srgbClr val="C00000"/>
              </a:solidFill>
            </a:endParaRPr>
          </a:p>
          <a:p>
            <a:pPr>
              <a:buBlip>
                <a:blip r:embed="rId3"/>
              </a:buBlip>
            </a:pPr>
            <a:r>
              <a:rPr lang="en-US" dirty="0" smtClean="0"/>
              <a:t>Three workflows should be created </a:t>
            </a:r>
            <a:br>
              <a:rPr lang="en-US" dirty="0" smtClean="0"/>
            </a:br>
            <a:r>
              <a:rPr lang="en-US" dirty="0" smtClean="0"/>
              <a:t>(and associated XML schemas)</a:t>
            </a:r>
          </a:p>
          <a:p>
            <a:pPr>
              <a:buBlip>
                <a:blip r:embed="rId3"/>
              </a:buBlip>
            </a:pPr>
            <a:r>
              <a:rPr lang="en-US" dirty="0" smtClean="0"/>
              <a:t>Current status:</a:t>
            </a:r>
          </a:p>
          <a:p>
            <a:pPr lvl="2">
              <a:buBlip>
                <a:blip r:embed="rId3"/>
              </a:buBlip>
            </a:pPr>
            <a:r>
              <a:rPr lang="en-US" sz="2800" dirty="0"/>
              <a:t>IPNI (in testing phase)</a:t>
            </a:r>
          </a:p>
          <a:p>
            <a:pPr lvl="2">
              <a:buBlip>
                <a:blip r:embed="rId3"/>
              </a:buBlip>
            </a:pPr>
            <a:r>
              <a:rPr lang="en-US" sz="2800" dirty="0" err="1"/>
              <a:t>ZooBank</a:t>
            </a:r>
            <a:r>
              <a:rPr lang="en-US" sz="2800" dirty="0"/>
              <a:t>  (in discussion/testing phase)</a:t>
            </a:r>
          </a:p>
          <a:p>
            <a:pPr lvl="2">
              <a:buBlip>
                <a:blip r:embed="rId3"/>
              </a:buBlip>
            </a:pPr>
            <a:r>
              <a:rPr lang="en-US" sz="2800" dirty="0" err="1"/>
              <a:t>MycoBank</a:t>
            </a:r>
            <a:r>
              <a:rPr lang="en-US" sz="2800" dirty="0"/>
              <a:t> (to be discussed)</a:t>
            </a:r>
          </a:p>
          <a:p>
            <a:pPr lvl="2">
              <a:buBlip>
                <a:blip r:embed="rId3"/>
              </a:buBlip>
            </a:pPr>
            <a:r>
              <a:rPr lang="en-US" sz="2800" dirty="0"/>
              <a:t>Index </a:t>
            </a:r>
            <a:r>
              <a:rPr lang="en-US" sz="2800" dirty="0" err="1"/>
              <a:t>Fungorum</a:t>
            </a:r>
            <a:r>
              <a:rPr lang="en-US" sz="2800" dirty="0"/>
              <a:t> &amp; Fungal Names (IPNI or </a:t>
            </a:r>
            <a:r>
              <a:rPr lang="en-US" sz="2800" dirty="0" err="1"/>
              <a:t>ZooBank</a:t>
            </a:r>
            <a:r>
              <a:rPr lang="en-US" sz="2800" dirty="0"/>
              <a:t>?)</a:t>
            </a:r>
          </a:p>
          <a:p>
            <a:pPr lvl="2">
              <a:buBlip>
                <a:blip r:embed="rId3"/>
              </a:buBlip>
            </a:pPr>
            <a:r>
              <a:rPr lang="en-US" sz="2800" dirty="0"/>
              <a:t>Others (algae, fossils</a:t>
            </a:r>
            <a:r>
              <a:rPr lang="en-US" sz="2800" dirty="0" smtClean="0"/>
              <a:t>?)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2649843" y="53250"/>
            <a:ext cx="63559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The challenges of the registration process</a:t>
            </a:r>
            <a:endParaRPr lang="bg-BG" sz="28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2790" y="0"/>
            <a:ext cx="5115272" cy="623669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600" dirty="0" smtClean="0">
                <a:solidFill>
                  <a:schemeClr val="tx1"/>
                </a:solidFill>
              </a:rPr>
              <a:t>Acknowledgments</a:t>
            </a:r>
          </a:p>
        </p:txBody>
      </p:sp>
      <p:grpSp>
        <p:nvGrpSpPr>
          <p:cNvPr id="3" name="Group 39"/>
          <p:cNvGrpSpPr>
            <a:grpSpLocks/>
          </p:cNvGrpSpPr>
          <p:nvPr/>
        </p:nvGrpSpPr>
        <p:grpSpPr bwMode="auto">
          <a:xfrm>
            <a:off x="6316881" y="4896465"/>
            <a:ext cx="2399416" cy="2197509"/>
            <a:chOff x="73" y="367"/>
            <a:chExt cx="2496" cy="1998"/>
          </a:xfrm>
        </p:grpSpPr>
        <p:pic>
          <p:nvPicPr>
            <p:cNvPr id="11" name="Picture 38" descr="ViBRANT Logo No Text-Large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3" y="367"/>
              <a:ext cx="2008" cy="1305"/>
            </a:xfrm>
            <a:prstGeom prst="rect">
              <a:avLst/>
            </a:prstGeom>
            <a:noFill/>
          </p:spPr>
        </p:pic>
        <p:sp>
          <p:nvSpPr>
            <p:cNvPr id="12" name="Text Box 32"/>
            <p:cNvSpPr txBox="1">
              <a:spLocks noChangeArrowheads="1"/>
            </p:cNvSpPr>
            <p:nvPr/>
          </p:nvSpPr>
          <p:spPr bwMode="auto">
            <a:xfrm>
              <a:off x="1114" y="1253"/>
              <a:ext cx="1455" cy="4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tabLst>
                  <a:tab pos="533400" algn="l"/>
                </a:tabLst>
              </a:pPr>
              <a:r>
                <a:rPr lang="en-US" sz="2000" dirty="0" err="1" smtClean="0">
                  <a:latin typeface="Helvetica" pitchFamily="-48" charset="0"/>
                </a:rPr>
                <a:t>ViBRANT</a:t>
              </a:r>
              <a:endParaRPr lang="en-US" sz="2000" dirty="0">
                <a:latin typeface="Helvetica" pitchFamily="-48" charset="0"/>
              </a:endParaRPr>
            </a:p>
          </p:txBody>
        </p:sp>
        <p:sp>
          <p:nvSpPr>
            <p:cNvPr id="13" name="Text Box 33"/>
            <p:cNvSpPr txBox="1">
              <a:spLocks noChangeArrowheads="1"/>
            </p:cNvSpPr>
            <p:nvPr/>
          </p:nvSpPr>
          <p:spPr bwMode="auto">
            <a:xfrm>
              <a:off x="1948" y="1836"/>
              <a:ext cx="360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 i="1" dirty="0"/>
            </a:p>
          </p:txBody>
        </p:sp>
      </p:grp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02912" y="1458556"/>
            <a:ext cx="2337876" cy="1019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Inhaltsplatzhalter 4" descr="Plazi_books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9214" y="1471826"/>
            <a:ext cx="1858296" cy="1018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Rectangle 13"/>
          <p:cNvSpPr/>
          <p:nvPr/>
        </p:nvSpPr>
        <p:spPr>
          <a:xfrm>
            <a:off x="300996" y="1483455"/>
            <a:ext cx="86858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1600" b="1" dirty="0" smtClean="0">
                <a:solidFill>
                  <a:schemeClr val="tx2">
                    <a:lumMod val="25000"/>
                  </a:schemeClr>
                </a:solidFill>
              </a:rPr>
              <a:t>Plazi</a:t>
            </a:r>
            <a:endParaRPr lang="bg-BG" sz="1800" b="1" dirty="0">
              <a:solidFill>
                <a:schemeClr val="tx2">
                  <a:lumMod val="25000"/>
                </a:schemeClr>
              </a:solidFill>
            </a:endParaRPr>
          </a:p>
        </p:txBody>
      </p:sp>
      <p:pic>
        <p:nvPicPr>
          <p:cNvPr id="15" name="Picture 22" descr="zoobankLogo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4569" y="2610464"/>
            <a:ext cx="4787197" cy="104713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918844" y="1460091"/>
            <a:ext cx="4050985" cy="1032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250426" y="2602015"/>
            <a:ext cx="3716593" cy="1073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4004" y="3758688"/>
            <a:ext cx="180022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2" descr="gbif_05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221298" y="3775588"/>
            <a:ext cx="2603782" cy="1814052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131766" y="3775588"/>
            <a:ext cx="2640634" cy="894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115" y="2723322"/>
            <a:ext cx="8229600" cy="779520"/>
          </a:xfrm>
        </p:spPr>
        <p:txBody>
          <a:bodyPr/>
          <a:lstStyle/>
          <a:p>
            <a:pPr algn="ctr"/>
            <a:r>
              <a:rPr lang="en-US" sz="4800" b="0" dirty="0" smtClean="0">
                <a:solidFill>
                  <a:schemeClr val="accent3">
                    <a:lumMod val="50000"/>
                  </a:schemeClr>
                </a:solidFill>
              </a:rPr>
              <a:t>Thank you for your attention!</a:t>
            </a:r>
            <a:br>
              <a:rPr lang="en-US" sz="4800" b="0" dirty="0" smtClean="0">
                <a:solidFill>
                  <a:schemeClr val="accent3">
                    <a:lumMod val="50000"/>
                  </a:schemeClr>
                </a:solidFill>
              </a:rPr>
            </a:br>
            <a:endParaRPr lang="bg-BG" sz="4800" b="0" dirty="0">
              <a:solidFill>
                <a:schemeClr val="accent3">
                  <a:lumMod val="50000"/>
                </a:schemeClr>
              </a:solidFill>
            </a:endParaRPr>
          </a:p>
        </p:txBody>
      </p:sp>
      <p:grpSp>
        <p:nvGrpSpPr>
          <p:cNvPr id="11" name="Group 39"/>
          <p:cNvGrpSpPr>
            <a:grpSpLocks/>
          </p:cNvGrpSpPr>
          <p:nvPr/>
        </p:nvGrpSpPr>
        <p:grpSpPr bwMode="auto">
          <a:xfrm>
            <a:off x="7488759" y="5525107"/>
            <a:ext cx="1562956" cy="845585"/>
            <a:chOff x="647" y="753"/>
            <a:chExt cx="3403" cy="1612"/>
          </a:xfrm>
        </p:grpSpPr>
        <p:pic>
          <p:nvPicPr>
            <p:cNvPr id="12" name="Picture 38" descr="ViBRANT Logo No Text-Large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47" y="753"/>
              <a:ext cx="2008" cy="1305"/>
            </a:xfrm>
            <a:prstGeom prst="rect">
              <a:avLst/>
            </a:prstGeom>
            <a:noFill/>
          </p:spPr>
        </p:pic>
        <p:sp>
          <p:nvSpPr>
            <p:cNvPr id="13" name="Text Box 32"/>
            <p:cNvSpPr txBox="1">
              <a:spLocks noChangeArrowheads="1"/>
            </p:cNvSpPr>
            <p:nvPr/>
          </p:nvSpPr>
          <p:spPr bwMode="auto">
            <a:xfrm>
              <a:off x="1754" y="1478"/>
              <a:ext cx="2296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tabLst>
                  <a:tab pos="533400" algn="l"/>
                </a:tabLst>
              </a:pPr>
              <a:r>
                <a:rPr lang="en-US" sz="1600" dirty="0" err="1" smtClean="0">
                  <a:latin typeface="Helvetica" pitchFamily="-48" charset="0"/>
                </a:rPr>
                <a:t>ViBRANT</a:t>
              </a:r>
              <a:endParaRPr lang="en-US" sz="1600" dirty="0">
                <a:latin typeface="Helvetica" pitchFamily="-48" charset="0"/>
              </a:endParaRPr>
            </a:p>
          </p:txBody>
        </p:sp>
        <p:sp>
          <p:nvSpPr>
            <p:cNvPr id="14" name="Text Box 33"/>
            <p:cNvSpPr txBox="1">
              <a:spLocks noChangeArrowheads="1"/>
            </p:cNvSpPr>
            <p:nvPr/>
          </p:nvSpPr>
          <p:spPr bwMode="auto">
            <a:xfrm>
              <a:off x="1948" y="1836"/>
              <a:ext cx="360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 i="1" dirty="0"/>
            </a:p>
          </p:txBody>
        </p:sp>
      </p:grpSp>
      <p:pic>
        <p:nvPicPr>
          <p:cNvPr id="15" name="Picture 3" descr="F:\PENSOFT\PENSOFT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54498" y="5736148"/>
            <a:ext cx="1667325" cy="353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692727"/>
            <a:ext cx="8538817" cy="604058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</a:rPr>
              <a:t>FUNGI</a:t>
            </a:r>
          </a:p>
          <a:p>
            <a:pPr marL="536575" indent="0">
              <a:buBlip>
                <a:blip r:embed="rId3"/>
              </a:buBlip>
            </a:pPr>
            <a:r>
              <a:rPr lang="en-US" sz="2600" dirty="0" smtClean="0"/>
              <a:t>Pre-publication registration mandatory for fungi since 1</a:t>
            </a:r>
            <a:r>
              <a:rPr lang="en-US" sz="2600" baseline="30000" dirty="0" smtClean="0"/>
              <a:t>st</a:t>
            </a:r>
            <a:r>
              <a:rPr lang="en-US" sz="2600" dirty="0" smtClean="0"/>
              <a:t> of January 2013</a:t>
            </a:r>
          </a:p>
          <a:p>
            <a:pPr marL="536575" indent="0">
              <a:buBlip>
                <a:blip r:embed="rId3"/>
              </a:buBlip>
            </a:pPr>
            <a:r>
              <a:rPr lang="en-US" sz="2600" dirty="0" smtClean="0"/>
              <a:t>Record identifiers must be published in the </a:t>
            </a:r>
            <a:r>
              <a:rPr lang="en-US" sz="2600" dirty="0" err="1" smtClean="0"/>
              <a:t>protologue</a:t>
            </a:r>
            <a:endParaRPr lang="en-US" sz="2600" dirty="0" smtClean="0"/>
          </a:p>
          <a:p>
            <a:pPr marL="536575" indent="0">
              <a:buBlip>
                <a:blip r:embed="rId3"/>
              </a:buBlip>
            </a:pPr>
            <a:r>
              <a:rPr lang="en-US" sz="2600" dirty="0" smtClean="0"/>
              <a:t>Three official registries approved: </a:t>
            </a:r>
            <a:r>
              <a:rPr lang="en-US" sz="2600" dirty="0" err="1" smtClean="0"/>
              <a:t>MycoBank</a:t>
            </a:r>
            <a:r>
              <a:rPr lang="en-US" sz="2600" dirty="0" smtClean="0"/>
              <a:t>, Index </a:t>
            </a:r>
            <a:r>
              <a:rPr lang="en-US" sz="2600" dirty="0" err="1" smtClean="0"/>
              <a:t>Fungorum</a:t>
            </a:r>
            <a:r>
              <a:rPr lang="en-US" sz="2600" dirty="0" smtClean="0"/>
              <a:t>, Fungal Names</a:t>
            </a:r>
          </a:p>
          <a:p>
            <a:pPr>
              <a:buNone/>
            </a:pPr>
            <a:endParaRPr lang="en-US" b="1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</a:rPr>
              <a:t>PLANTS</a:t>
            </a:r>
          </a:p>
          <a:p>
            <a:pPr marL="717550" indent="-177800">
              <a:buBlip>
                <a:blip r:embed="rId3"/>
              </a:buBlip>
            </a:pPr>
            <a:r>
              <a:rPr lang="en-US" dirty="0" smtClean="0"/>
              <a:t>Post-publication indexing is a well-established practice of IPNI</a:t>
            </a:r>
          </a:p>
          <a:p>
            <a:pPr marL="715963" indent="-179388">
              <a:buBlip>
                <a:blip r:embed="rId3"/>
              </a:buBlip>
            </a:pPr>
            <a:r>
              <a:rPr lang="en-US" dirty="0" smtClean="0"/>
              <a:t>Mandatory pre-registration and inclusion of record identifiers in </a:t>
            </a:r>
            <a:r>
              <a:rPr lang="en-US" dirty="0" err="1" smtClean="0"/>
              <a:t>protologues</a:t>
            </a:r>
            <a:r>
              <a:rPr lang="en-US" dirty="0" smtClean="0"/>
              <a:t> pioneered by </a:t>
            </a:r>
            <a:r>
              <a:rPr lang="en-US" dirty="0" err="1" smtClean="0"/>
              <a:t>PhytoKeys</a:t>
            </a:r>
            <a:endParaRPr lang="en-US" dirty="0" smtClean="0"/>
          </a:p>
          <a:p>
            <a:pPr>
              <a:buNone/>
            </a:pPr>
            <a:endParaRPr lang="en-US" b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</a:rPr>
              <a:t>ANIMALS</a:t>
            </a:r>
          </a:p>
          <a:p>
            <a:pPr marL="715963" indent="-179388">
              <a:buBlip>
                <a:blip r:embed="rId3"/>
              </a:buBlip>
            </a:pPr>
            <a:r>
              <a:rPr lang="en-US" dirty="0" smtClean="0"/>
              <a:t>Post-publication registration is a well-established practice of Zoological Record</a:t>
            </a:r>
          </a:p>
          <a:p>
            <a:pPr marL="715963" indent="-179388">
              <a:buBlip>
                <a:blip r:embed="rId3"/>
              </a:buBlip>
              <a:tabLst>
                <a:tab pos="536575" algn="l"/>
              </a:tabLst>
            </a:pPr>
            <a:r>
              <a:rPr lang="en-US" dirty="0" smtClean="0"/>
              <a:t>Pre-publication registration at </a:t>
            </a:r>
            <a:r>
              <a:rPr lang="en-US" dirty="0" err="1" smtClean="0"/>
              <a:t>ZooBank</a:t>
            </a:r>
            <a:r>
              <a:rPr lang="en-US" dirty="0" smtClean="0"/>
              <a:t> mandatory since 1</a:t>
            </a:r>
            <a:r>
              <a:rPr lang="en-US" baseline="30000" dirty="0" smtClean="0"/>
              <a:t>st</a:t>
            </a:r>
            <a:r>
              <a:rPr lang="en-US" dirty="0" smtClean="0"/>
              <a:t> of January 2012 for e-only</a:t>
            </a:r>
          </a:p>
          <a:p>
            <a:pPr marL="715963" indent="-179388">
              <a:buBlip>
                <a:blip r:embed="rId3"/>
              </a:buBlip>
            </a:pPr>
            <a:r>
              <a:rPr lang="en-US" dirty="0" smtClean="0"/>
              <a:t>Record identifiers (LSIDs) should be published in the original description</a:t>
            </a:r>
            <a:endParaRPr lang="bg-BG" dirty="0"/>
          </a:p>
        </p:txBody>
      </p:sp>
      <p:sp>
        <p:nvSpPr>
          <p:cNvPr id="4" name="Rectangle 3"/>
          <p:cNvSpPr/>
          <p:nvPr/>
        </p:nvSpPr>
        <p:spPr>
          <a:xfrm>
            <a:off x="2852529" y="0"/>
            <a:ext cx="629147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Current status of registration rules </a:t>
            </a:r>
            <a:endParaRPr lang="bg-BG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6153" y="1103243"/>
            <a:ext cx="8775290" cy="4525963"/>
          </a:xfrm>
        </p:spPr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en-US" sz="2800" dirty="0" smtClean="0"/>
              <a:t>Three main groups of players: </a:t>
            </a:r>
            <a:r>
              <a:rPr lang="en-US" sz="2800" dirty="0" smtClean="0">
                <a:solidFill>
                  <a:srgbClr val="C00000"/>
                </a:solidFill>
              </a:rPr>
              <a:t>registry curators, </a:t>
            </a:r>
            <a:br>
              <a:rPr lang="en-US" sz="2800" dirty="0" smtClean="0">
                <a:solidFill>
                  <a:srgbClr val="C00000"/>
                </a:solidFill>
              </a:rPr>
            </a:br>
            <a:r>
              <a:rPr lang="en-US" sz="2800" dirty="0" smtClean="0">
                <a:solidFill>
                  <a:srgbClr val="C00000"/>
                </a:solidFill>
              </a:rPr>
              <a:t>authors, publishers</a:t>
            </a:r>
          </a:p>
          <a:p>
            <a:pPr>
              <a:buBlip>
                <a:blip r:embed="rId2"/>
              </a:buBlip>
            </a:pPr>
            <a:r>
              <a:rPr lang="en-US" sz="2800" dirty="0" smtClean="0"/>
              <a:t>Who will be “allowed” to register new data in </a:t>
            </a:r>
            <a:br>
              <a:rPr lang="en-US" sz="2800" dirty="0" smtClean="0"/>
            </a:br>
            <a:r>
              <a:rPr lang="en-US" sz="2800" dirty="0" smtClean="0"/>
              <a:t>electronic registries?  </a:t>
            </a:r>
          </a:p>
          <a:p>
            <a:pPr>
              <a:buBlip>
                <a:blip r:embed="rId2"/>
              </a:buBlip>
            </a:pPr>
            <a:r>
              <a:rPr lang="en-US" sz="2800" dirty="0" smtClean="0"/>
              <a:t>Who will validate (quality control) the registrations? </a:t>
            </a:r>
          </a:p>
          <a:p>
            <a:pPr>
              <a:buBlip>
                <a:blip r:embed="rId2"/>
              </a:buBlip>
            </a:pPr>
            <a:r>
              <a:rPr lang="en-US" sz="2800" dirty="0" smtClean="0"/>
              <a:t>Who will supply the registry’s GUIDs (record numbers) to the publishers?</a:t>
            </a:r>
          </a:p>
          <a:p>
            <a:pPr>
              <a:buBlip>
                <a:blip r:embed="rId2"/>
              </a:buBlip>
            </a:pPr>
            <a:r>
              <a:rPr lang="en-US" sz="2800" dirty="0" smtClean="0"/>
              <a:t>Who and when will add/correct the final article metadata upon publication? </a:t>
            </a:r>
            <a:endParaRPr lang="bg-BG" dirty="0" smtClean="0"/>
          </a:p>
          <a:p>
            <a:endParaRPr lang="bg-BG" dirty="0"/>
          </a:p>
        </p:txBody>
      </p:sp>
      <p:sp>
        <p:nvSpPr>
          <p:cNvPr id="4" name="Rectangle 3"/>
          <p:cNvSpPr/>
          <p:nvPr/>
        </p:nvSpPr>
        <p:spPr>
          <a:xfrm>
            <a:off x="2649843" y="53250"/>
            <a:ext cx="63559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The challenges of the registration process</a:t>
            </a:r>
            <a:endParaRPr lang="bg-BG" sz="28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2389" y="327991"/>
            <a:ext cx="8389257" cy="862625"/>
          </a:xfrm>
        </p:spPr>
        <p:txBody>
          <a:bodyPr/>
          <a:lstStyle/>
          <a:p>
            <a:pPr algn="l">
              <a:lnSpc>
                <a:spcPct val="90000"/>
              </a:lnSpc>
            </a:pPr>
            <a:r>
              <a:rPr lang="en-US" sz="4000" dirty="0" smtClean="0">
                <a:solidFill>
                  <a:schemeClr val="tx1"/>
                </a:solidFill>
                <a:latin typeface="Arial" charset="0"/>
              </a:rPr>
              <a:t>     A 						   B</a:t>
            </a:r>
            <a:endParaRPr lang="bg-BG" sz="4000" dirty="0">
              <a:solidFill>
                <a:schemeClr val="tx1"/>
              </a:solidFill>
            </a:endParaRPr>
          </a:p>
        </p:txBody>
      </p:sp>
      <p:sp>
        <p:nvSpPr>
          <p:cNvPr id="7" name="_s1030"/>
          <p:cNvSpPr>
            <a:spLocks noChangeArrowheads="1"/>
          </p:cNvSpPr>
          <p:nvPr/>
        </p:nvSpPr>
        <p:spPr bwMode="auto">
          <a:xfrm>
            <a:off x="3318435" y="2299864"/>
            <a:ext cx="2271485" cy="73455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62962" tIns="31481" rIns="62962" bIns="31481" anchor="ctr"/>
          <a:lstStyle/>
          <a:p>
            <a:pPr algn="ctr"/>
            <a:r>
              <a:rPr lang="en-US" b="1" cap="all" dirty="0" smtClean="0">
                <a:solidFill>
                  <a:srgbClr val="FFC000"/>
                </a:solidFill>
              </a:rPr>
              <a:t>Accepted</a:t>
            </a:r>
            <a:br>
              <a:rPr lang="en-US" b="1" cap="all" dirty="0" smtClean="0">
                <a:solidFill>
                  <a:srgbClr val="FFC000"/>
                </a:solidFill>
              </a:rPr>
            </a:br>
            <a:r>
              <a:rPr lang="en-US" b="1" cap="all" dirty="0" smtClean="0">
                <a:solidFill>
                  <a:srgbClr val="FFC000"/>
                </a:solidFill>
              </a:rPr>
              <a:t>MANUSCRIPT</a:t>
            </a:r>
            <a:endParaRPr lang="bg-BG" b="1" cap="all" dirty="0">
              <a:solidFill>
                <a:srgbClr val="FFC000"/>
              </a:solidFill>
            </a:endParaRPr>
          </a:p>
        </p:txBody>
      </p:sp>
      <p:sp>
        <p:nvSpPr>
          <p:cNvPr id="10" name="_s1030"/>
          <p:cNvSpPr>
            <a:spLocks noChangeArrowheads="1"/>
          </p:cNvSpPr>
          <p:nvPr/>
        </p:nvSpPr>
        <p:spPr bwMode="auto">
          <a:xfrm>
            <a:off x="259976" y="1093694"/>
            <a:ext cx="2259106" cy="66338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62962" tIns="31481" rIns="62962" bIns="31481" anchor="ctr"/>
          <a:lstStyle/>
          <a:p>
            <a:pPr algn="ctr"/>
            <a:r>
              <a:rPr lang="en-US" sz="1800" dirty="0" smtClean="0"/>
              <a:t>AUTHOR or</a:t>
            </a:r>
          </a:p>
          <a:p>
            <a:pPr algn="ctr"/>
            <a:r>
              <a:rPr lang="en-US" sz="1800" dirty="0" smtClean="0"/>
              <a:t>REGISTRY AGENT</a:t>
            </a:r>
            <a:endParaRPr lang="bg-BG" sz="1800" dirty="0"/>
          </a:p>
        </p:txBody>
      </p:sp>
      <p:sp>
        <p:nvSpPr>
          <p:cNvPr id="11" name="_s1030"/>
          <p:cNvSpPr>
            <a:spLocks noChangeArrowheads="1"/>
          </p:cNvSpPr>
          <p:nvPr/>
        </p:nvSpPr>
        <p:spPr bwMode="auto">
          <a:xfrm>
            <a:off x="3251877" y="1111624"/>
            <a:ext cx="2241753" cy="66714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62962" tIns="31481" rIns="62962" bIns="31481" anchor="ctr"/>
          <a:lstStyle/>
          <a:p>
            <a:pPr algn="ctr"/>
            <a:r>
              <a:rPr lang="en-US" sz="1800" dirty="0" smtClean="0"/>
              <a:t>PUBLISHER</a:t>
            </a:r>
            <a:endParaRPr lang="bg-BG" sz="1800" dirty="0"/>
          </a:p>
        </p:txBody>
      </p:sp>
      <p:sp>
        <p:nvSpPr>
          <p:cNvPr id="13" name="_s1030"/>
          <p:cNvSpPr>
            <a:spLocks noChangeArrowheads="1"/>
          </p:cNvSpPr>
          <p:nvPr/>
        </p:nvSpPr>
        <p:spPr bwMode="auto">
          <a:xfrm>
            <a:off x="230192" y="2265468"/>
            <a:ext cx="2403986" cy="78166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62962" tIns="31481" rIns="62962" bIns="31481" anchor="ctr"/>
          <a:lstStyle/>
          <a:p>
            <a:pPr algn="ctr"/>
            <a:r>
              <a:rPr lang="en-US" sz="1600" b="1" dirty="0" smtClean="0">
                <a:solidFill>
                  <a:srgbClr val="FFC000"/>
                </a:solidFill>
              </a:rPr>
              <a:t>PRE</a:t>
            </a:r>
            <a:r>
              <a:rPr lang="en-US" sz="1600" dirty="0" smtClean="0"/>
              <a:t>-SUBMISSION </a:t>
            </a:r>
            <a:br>
              <a:rPr lang="en-US" sz="1600" dirty="0" smtClean="0"/>
            </a:br>
            <a:r>
              <a:rPr lang="en-US" sz="1600" dirty="0" smtClean="0"/>
              <a:t>REGISTRATION</a:t>
            </a:r>
            <a:endParaRPr lang="bg-BG" sz="1600" dirty="0"/>
          </a:p>
        </p:txBody>
      </p:sp>
      <p:sp>
        <p:nvSpPr>
          <p:cNvPr id="15" name="_s1030"/>
          <p:cNvSpPr>
            <a:spLocks noChangeArrowheads="1"/>
          </p:cNvSpPr>
          <p:nvPr/>
        </p:nvSpPr>
        <p:spPr bwMode="auto">
          <a:xfrm>
            <a:off x="6569881" y="2307276"/>
            <a:ext cx="2244563" cy="758769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62962" tIns="31481" rIns="62962" bIns="31481" anchor="ctr"/>
          <a:lstStyle/>
          <a:p>
            <a:pPr algn="ctr"/>
            <a:r>
              <a:rPr lang="en-US" sz="1600" b="1" dirty="0" smtClean="0">
                <a:solidFill>
                  <a:srgbClr val="FFC000"/>
                </a:solidFill>
              </a:rPr>
              <a:t>PRE</a:t>
            </a:r>
            <a:r>
              <a:rPr lang="en-US" sz="1600" dirty="0" smtClean="0"/>
              <a:t>-PUBLICATION </a:t>
            </a:r>
            <a:br>
              <a:rPr lang="en-US" sz="1600" dirty="0" smtClean="0"/>
            </a:br>
            <a:r>
              <a:rPr lang="en-US" sz="1600" dirty="0" smtClean="0"/>
              <a:t>REGISTRATION</a:t>
            </a:r>
            <a:endParaRPr lang="bg-BG" sz="1600" dirty="0"/>
          </a:p>
        </p:txBody>
      </p:sp>
      <p:sp>
        <p:nvSpPr>
          <p:cNvPr id="17" name="Line 125"/>
          <p:cNvSpPr>
            <a:spLocks noChangeShapeType="1"/>
          </p:cNvSpPr>
          <p:nvPr/>
        </p:nvSpPr>
        <p:spPr bwMode="auto">
          <a:xfrm>
            <a:off x="4389119" y="1828800"/>
            <a:ext cx="5899" cy="41295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" name="Line 125"/>
          <p:cNvSpPr>
            <a:spLocks noChangeShapeType="1"/>
          </p:cNvSpPr>
          <p:nvPr/>
        </p:nvSpPr>
        <p:spPr bwMode="auto">
          <a:xfrm>
            <a:off x="2622754" y="1497481"/>
            <a:ext cx="545691" cy="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" name="Line 125"/>
          <p:cNvSpPr>
            <a:spLocks noChangeShapeType="1"/>
          </p:cNvSpPr>
          <p:nvPr/>
        </p:nvSpPr>
        <p:spPr bwMode="auto">
          <a:xfrm>
            <a:off x="5755341" y="2698376"/>
            <a:ext cx="690283" cy="896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" name="Line 125"/>
          <p:cNvSpPr>
            <a:spLocks noChangeShapeType="1"/>
          </p:cNvSpPr>
          <p:nvPr/>
        </p:nvSpPr>
        <p:spPr bwMode="auto">
          <a:xfrm flipH="1">
            <a:off x="4446495" y="3138226"/>
            <a:ext cx="1734" cy="54626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4516189" y="3137647"/>
            <a:ext cx="123018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/>
              <a:t>XML </a:t>
            </a:r>
            <a:br>
              <a:rPr lang="en-US" sz="1400" b="1" dirty="0" smtClean="0"/>
            </a:br>
            <a:r>
              <a:rPr lang="en-US" sz="1400" b="1" dirty="0" smtClean="0"/>
              <a:t>MARK UP</a:t>
            </a:r>
            <a:endParaRPr lang="en-US" sz="1400" b="1" dirty="0"/>
          </a:p>
        </p:txBody>
      </p:sp>
      <p:sp>
        <p:nvSpPr>
          <p:cNvPr id="31" name="_s1030"/>
          <p:cNvSpPr>
            <a:spLocks noChangeArrowheads="1"/>
          </p:cNvSpPr>
          <p:nvPr/>
        </p:nvSpPr>
        <p:spPr bwMode="auto">
          <a:xfrm>
            <a:off x="3408035" y="3777322"/>
            <a:ext cx="2182761" cy="58993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62962" tIns="31481" rIns="62962" bIns="31481" anchor="ctr"/>
          <a:lstStyle/>
          <a:p>
            <a:pPr algn="ctr"/>
            <a:r>
              <a:rPr lang="en-US" sz="1800" b="1" dirty="0" smtClean="0">
                <a:solidFill>
                  <a:srgbClr val="FFC000"/>
                </a:solidFill>
              </a:rPr>
              <a:t>Publication</a:t>
            </a:r>
            <a:endParaRPr lang="bg-BG" sz="1800" b="1" dirty="0">
              <a:solidFill>
                <a:srgbClr val="FFC000"/>
              </a:solidFill>
            </a:endParaRPr>
          </a:p>
        </p:txBody>
      </p:sp>
      <p:sp>
        <p:nvSpPr>
          <p:cNvPr id="32" name="Line 125"/>
          <p:cNvSpPr>
            <a:spLocks noChangeShapeType="1"/>
          </p:cNvSpPr>
          <p:nvPr/>
        </p:nvSpPr>
        <p:spPr bwMode="auto">
          <a:xfrm flipH="1">
            <a:off x="3436373" y="4652683"/>
            <a:ext cx="1010120" cy="61249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3" name="Line 125"/>
          <p:cNvSpPr>
            <a:spLocks noChangeShapeType="1"/>
          </p:cNvSpPr>
          <p:nvPr/>
        </p:nvSpPr>
        <p:spPr bwMode="auto">
          <a:xfrm flipH="1">
            <a:off x="1519083" y="4527177"/>
            <a:ext cx="2810870" cy="7232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9" name="Line 125"/>
          <p:cNvSpPr>
            <a:spLocks noChangeShapeType="1"/>
          </p:cNvSpPr>
          <p:nvPr/>
        </p:nvSpPr>
        <p:spPr bwMode="auto">
          <a:xfrm>
            <a:off x="4607858" y="4697506"/>
            <a:ext cx="1114515" cy="58241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" name="Line 125"/>
          <p:cNvSpPr>
            <a:spLocks noChangeShapeType="1"/>
          </p:cNvSpPr>
          <p:nvPr/>
        </p:nvSpPr>
        <p:spPr bwMode="auto">
          <a:xfrm>
            <a:off x="4679576" y="4536141"/>
            <a:ext cx="3122320" cy="71428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0" name="Rectangle 119"/>
          <p:cNvSpPr/>
          <p:nvPr/>
        </p:nvSpPr>
        <p:spPr bwMode="auto">
          <a:xfrm>
            <a:off x="0" y="5326978"/>
            <a:ext cx="9144000" cy="1545770"/>
          </a:xfrm>
          <a:prstGeom prst="rect">
            <a:avLst/>
          </a:prstGeom>
          <a:gradFill flip="none" rotWithShape="0">
            <a:gsLst>
              <a:gs pos="0">
                <a:schemeClr val="bg1">
                  <a:lumMod val="60000"/>
                  <a:lumOff val="40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62962" tIns="31481" rIns="62962" bIns="31481" anchor="ctr"/>
          <a:lstStyle/>
          <a:p>
            <a:pPr algn="ctr">
              <a:defRPr/>
            </a:pPr>
            <a:endParaRPr lang="bg-BG" sz="1600" b="1" dirty="0"/>
          </a:p>
        </p:txBody>
      </p:sp>
      <p:sp>
        <p:nvSpPr>
          <p:cNvPr id="121" name="_s1030"/>
          <p:cNvSpPr>
            <a:spLocks noChangeArrowheads="1"/>
          </p:cNvSpPr>
          <p:nvPr/>
        </p:nvSpPr>
        <p:spPr bwMode="auto">
          <a:xfrm>
            <a:off x="182880" y="5394959"/>
            <a:ext cx="1249681" cy="396241"/>
          </a:xfrm>
          <a:prstGeom prst="roundRect">
            <a:avLst>
              <a:gd name="adj" fmla="val 16667"/>
            </a:avLst>
          </a:prstGeom>
          <a:solidFill>
            <a:schemeClr val="bg2">
              <a:lumMod val="50000"/>
              <a:lumOff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62962" tIns="31481" rIns="62962" bIns="31481" anchor="ctr"/>
          <a:lstStyle/>
          <a:p>
            <a:pPr algn="ctr">
              <a:defRPr/>
            </a:pPr>
            <a:r>
              <a:rPr lang="bg-BG" b="1" dirty="0" smtClean="0"/>
              <a:t>ARTICLES</a:t>
            </a:r>
            <a:endParaRPr lang="bg-BG" b="1" dirty="0"/>
          </a:p>
        </p:txBody>
      </p:sp>
      <p:pic>
        <p:nvPicPr>
          <p:cNvPr id="122" name="Picture 21" descr="EOL_Brochure 3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49040" y="6172658"/>
            <a:ext cx="1005840" cy="685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" name="Picture 2" descr="gbif_0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84612" y="6168627"/>
            <a:ext cx="1005840" cy="68937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24" name="Picture 4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656320" y="6168427"/>
            <a:ext cx="487680" cy="689573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125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370320" y="6170849"/>
            <a:ext cx="1021080" cy="687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6" name="Inhaltsplatzhalter 4" descr="Plazi_books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964113" y="6179082"/>
            <a:ext cx="1238567" cy="678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7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494995" y="6172200"/>
            <a:ext cx="79248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8" name="Picture 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0" y="6153150"/>
            <a:ext cx="137160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29" name="Straight Arrow Connector 59"/>
          <p:cNvCxnSpPr>
            <a:cxnSpLocks noChangeShapeType="1"/>
          </p:cNvCxnSpPr>
          <p:nvPr/>
        </p:nvCxnSpPr>
        <p:spPr bwMode="auto">
          <a:xfrm flipV="1">
            <a:off x="289560" y="5852160"/>
            <a:ext cx="502920" cy="25908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130" name="Straight Arrow Connector 59"/>
          <p:cNvCxnSpPr>
            <a:cxnSpLocks noChangeShapeType="1"/>
          </p:cNvCxnSpPr>
          <p:nvPr/>
        </p:nvCxnSpPr>
        <p:spPr bwMode="auto">
          <a:xfrm rot="10800000">
            <a:off x="1005840" y="5836920"/>
            <a:ext cx="670560" cy="28956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triangle" w="med" len="med"/>
            <a:tailEnd/>
          </a:ln>
        </p:spPr>
      </p:cxnSp>
      <p:sp>
        <p:nvSpPr>
          <p:cNvPr id="131" name="_s1030"/>
          <p:cNvSpPr>
            <a:spLocks noChangeArrowheads="1"/>
          </p:cNvSpPr>
          <p:nvPr/>
        </p:nvSpPr>
        <p:spPr bwMode="auto">
          <a:xfrm>
            <a:off x="2895600" y="5379719"/>
            <a:ext cx="1158240" cy="396241"/>
          </a:xfrm>
          <a:prstGeom prst="roundRect">
            <a:avLst>
              <a:gd name="adj" fmla="val 16667"/>
            </a:avLst>
          </a:prstGeom>
          <a:solidFill>
            <a:schemeClr val="bg2">
              <a:lumMod val="50000"/>
              <a:lumOff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62962" tIns="31481" rIns="62962" bIns="31481" anchor="ctr"/>
          <a:lstStyle/>
          <a:p>
            <a:pPr algn="ctr">
              <a:defRPr/>
            </a:pPr>
            <a:r>
              <a:rPr lang="bg-BG" sz="1400" b="1" dirty="0" smtClean="0"/>
              <a:t>Occurr-</a:t>
            </a:r>
            <a:br>
              <a:rPr lang="bg-BG" sz="1400" b="1" dirty="0" smtClean="0"/>
            </a:br>
            <a:r>
              <a:rPr lang="bg-BG" sz="1400" b="1" dirty="0" smtClean="0"/>
              <a:t>ence data</a:t>
            </a:r>
            <a:endParaRPr lang="bg-BG" sz="1400" b="1" dirty="0"/>
          </a:p>
        </p:txBody>
      </p:sp>
      <p:sp>
        <p:nvSpPr>
          <p:cNvPr id="132" name="_s1030"/>
          <p:cNvSpPr>
            <a:spLocks noChangeArrowheads="1"/>
          </p:cNvSpPr>
          <p:nvPr/>
        </p:nvSpPr>
        <p:spPr bwMode="auto">
          <a:xfrm>
            <a:off x="6964680" y="5349240"/>
            <a:ext cx="1981200" cy="381000"/>
          </a:xfrm>
          <a:prstGeom prst="roundRect">
            <a:avLst>
              <a:gd name="adj" fmla="val 16667"/>
            </a:avLst>
          </a:prstGeom>
          <a:solidFill>
            <a:schemeClr val="bg2">
              <a:lumMod val="50000"/>
              <a:lumOff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62962" tIns="31481" rIns="62962" bIns="31481" anchor="ctr"/>
          <a:lstStyle/>
          <a:p>
            <a:pPr algn="ctr">
              <a:defRPr/>
            </a:pPr>
            <a:r>
              <a:rPr lang="bg-BG" b="1" dirty="0" smtClean="0"/>
              <a:t>Taxon names</a:t>
            </a:r>
            <a:endParaRPr lang="bg-BG" b="1" dirty="0"/>
          </a:p>
        </p:txBody>
      </p:sp>
      <p:cxnSp>
        <p:nvCxnSpPr>
          <p:cNvPr id="133" name="Straight Arrow Connector 59"/>
          <p:cNvCxnSpPr>
            <a:cxnSpLocks noChangeShapeType="1"/>
          </p:cNvCxnSpPr>
          <p:nvPr/>
        </p:nvCxnSpPr>
        <p:spPr bwMode="auto">
          <a:xfrm rot="5400000" flipH="1" flipV="1">
            <a:off x="3009901" y="5981701"/>
            <a:ext cx="228598" cy="1588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134" name="Straight Arrow Connector 59"/>
          <p:cNvCxnSpPr>
            <a:cxnSpLocks noChangeShapeType="1"/>
          </p:cNvCxnSpPr>
          <p:nvPr/>
        </p:nvCxnSpPr>
        <p:spPr bwMode="auto">
          <a:xfrm flipV="1">
            <a:off x="4267200" y="5852160"/>
            <a:ext cx="1112520" cy="25908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135" name="Straight Arrow Connector 59"/>
          <p:cNvCxnSpPr>
            <a:cxnSpLocks noChangeShapeType="1"/>
          </p:cNvCxnSpPr>
          <p:nvPr/>
        </p:nvCxnSpPr>
        <p:spPr bwMode="auto">
          <a:xfrm rot="10800000">
            <a:off x="5715000" y="5852160"/>
            <a:ext cx="1112520" cy="22860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136" name="Straight Arrow Connector 59"/>
          <p:cNvCxnSpPr>
            <a:cxnSpLocks noChangeShapeType="1"/>
          </p:cNvCxnSpPr>
          <p:nvPr/>
        </p:nvCxnSpPr>
        <p:spPr bwMode="auto">
          <a:xfrm rot="5400000" flipH="1" flipV="1">
            <a:off x="5410202" y="5989320"/>
            <a:ext cx="304800" cy="1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triangle" w="med" len="med"/>
            <a:tailEnd/>
          </a:ln>
        </p:spPr>
      </p:cxnSp>
      <p:sp>
        <p:nvSpPr>
          <p:cNvPr id="137" name="_s1030"/>
          <p:cNvSpPr>
            <a:spLocks noChangeArrowheads="1"/>
          </p:cNvSpPr>
          <p:nvPr/>
        </p:nvSpPr>
        <p:spPr bwMode="auto">
          <a:xfrm>
            <a:off x="4251960" y="5364480"/>
            <a:ext cx="2423160" cy="381000"/>
          </a:xfrm>
          <a:prstGeom prst="roundRect">
            <a:avLst>
              <a:gd name="adj" fmla="val 16667"/>
            </a:avLst>
          </a:prstGeom>
          <a:solidFill>
            <a:schemeClr val="bg2">
              <a:lumMod val="50000"/>
              <a:lumOff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62962" tIns="31481" rIns="62962" bIns="31481" anchor="ctr"/>
          <a:lstStyle/>
          <a:p>
            <a:pPr algn="ctr">
              <a:defRPr/>
            </a:pPr>
            <a:r>
              <a:rPr lang="bg-BG" b="1" dirty="0" smtClean="0"/>
              <a:t>Taxon treatments</a:t>
            </a:r>
            <a:endParaRPr lang="bg-BG" b="1" dirty="0"/>
          </a:p>
        </p:txBody>
      </p:sp>
      <p:pic>
        <p:nvPicPr>
          <p:cNvPr id="138" name="Picture 6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543800" y="6186940"/>
            <a:ext cx="1021080" cy="671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39" name="Straight Arrow Connector 59"/>
          <p:cNvCxnSpPr>
            <a:cxnSpLocks noChangeShapeType="1"/>
          </p:cNvCxnSpPr>
          <p:nvPr/>
        </p:nvCxnSpPr>
        <p:spPr bwMode="auto">
          <a:xfrm rot="10800000">
            <a:off x="8061960" y="5775960"/>
            <a:ext cx="838200" cy="35052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140" name="Straight Arrow Connector 59"/>
          <p:cNvCxnSpPr>
            <a:cxnSpLocks noChangeShapeType="1"/>
          </p:cNvCxnSpPr>
          <p:nvPr/>
        </p:nvCxnSpPr>
        <p:spPr bwMode="auto">
          <a:xfrm rot="5400000" flipH="1" flipV="1">
            <a:off x="7772403" y="5958841"/>
            <a:ext cx="335276" cy="2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triangle" w="med" len="med"/>
            <a:tailEnd/>
          </a:ln>
        </p:spPr>
      </p:cxnSp>
      <p:sp>
        <p:nvSpPr>
          <p:cNvPr id="141" name="Rectangle 140"/>
          <p:cNvSpPr/>
          <p:nvPr/>
        </p:nvSpPr>
        <p:spPr>
          <a:xfrm>
            <a:off x="4920986" y="6163018"/>
            <a:ext cx="700833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g-BG" b="1" dirty="0" smtClean="0">
                <a:solidFill>
                  <a:schemeClr val="tx2">
                    <a:lumMod val="25000"/>
                  </a:schemeClr>
                </a:solidFill>
              </a:rPr>
              <a:t>Plazi</a:t>
            </a:r>
            <a:endParaRPr lang="bg-BG" b="1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142" name="Rectangle 141"/>
          <p:cNvSpPr/>
          <p:nvPr/>
        </p:nvSpPr>
        <p:spPr>
          <a:xfrm>
            <a:off x="1516573" y="6534835"/>
            <a:ext cx="612668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g-BG" b="1" dirty="0" smtClean="0">
                <a:solidFill>
                  <a:schemeClr val="tx2">
                    <a:lumMod val="10000"/>
                  </a:schemeClr>
                </a:solidFill>
              </a:rPr>
              <a:t>BHL</a:t>
            </a:r>
            <a:endParaRPr lang="bg-BG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143" name="Rectangle 142"/>
          <p:cNvSpPr/>
          <p:nvPr/>
        </p:nvSpPr>
        <p:spPr>
          <a:xfrm>
            <a:off x="6888480" y="6172201"/>
            <a:ext cx="609599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1300" b="1" dirty="0" smtClean="0">
                <a:solidFill>
                  <a:schemeClr val="tx2">
                    <a:lumMod val="10000"/>
                  </a:schemeClr>
                </a:solidFill>
              </a:rPr>
              <a:t>Wiki</a:t>
            </a:r>
            <a:endParaRPr lang="bg-BG" sz="1300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144" name="Rectangle 143"/>
          <p:cNvSpPr/>
          <p:nvPr/>
        </p:nvSpPr>
        <p:spPr>
          <a:xfrm>
            <a:off x="7612573" y="6153835"/>
            <a:ext cx="52450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g-BG" sz="1200" b="1" dirty="0" smtClean="0">
                <a:solidFill>
                  <a:schemeClr val="tx2">
                    <a:lumMod val="10000"/>
                  </a:schemeClr>
                </a:solidFill>
              </a:rPr>
              <a:t>COL</a:t>
            </a:r>
            <a:endParaRPr lang="bg-BG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145" name="_s1030"/>
          <p:cNvSpPr>
            <a:spLocks noChangeArrowheads="1"/>
          </p:cNvSpPr>
          <p:nvPr/>
        </p:nvSpPr>
        <p:spPr bwMode="auto">
          <a:xfrm>
            <a:off x="1615440" y="5394959"/>
            <a:ext cx="1158240" cy="396241"/>
          </a:xfrm>
          <a:prstGeom prst="roundRect">
            <a:avLst>
              <a:gd name="adj" fmla="val 16667"/>
            </a:avLst>
          </a:prstGeom>
          <a:solidFill>
            <a:schemeClr val="bg2">
              <a:lumMod val="50000"/>
              <a:lumOff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62962" tIns="31481" rIns="62962" bIns="31481" anchor="ctr"/>
          <a:lstStyle/>
          <a:p>
            <a:pPr algn="ctr">
              <a:defRPr/>
            </a:pPr>
            <a:r>
              <a:rPr lang="bg-BG" sz="1400" b="1" dirty="0" smtClean="0"/>
              <a:t>Biblio-</a:t>
            </a:r>
            <a:br>
              <a:rPr lang="bg-BG" sz="1400" b="1" dirty="0" smtClean="0"/>
            </a:br>
            <a:r>
              <a:rPr lang="bg-BG" sz="1400" b="1" dirty="0" smtClean="0"/>
              <a:t>graphies</a:t>
            </a:r>
            <a:endParaRPr lang="bg-BG" sz="1400" b="1" dirty="0"/>
          </a:p>
        </p:txBody>
      </p:sp>
      <p:cxnSp>
        <p:nvCxnSpPr>
          <p:cNvPr id="146" name="Straight Arrow Connector 59"/>
          <p:cNvCxnSpPr>
            <a:cxnSpLocks noChangeShapeType="1"/>
          </p:cNvCxnSpPr>
          <p:nvPr/>
        </p:nvCxnSpPr>
        <p:spPr bwMode="auto">
          <a:xfrm rot="5400000" flipH="1" flipV="1">
            <a:off x="1996440" y="5974080"/>
            <a:ext cx="259080" cy="4572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triangle" w="med" len="med"/>
            <a:tailEnd/>
          </a:ln>
        </p:spPr>
      </p:cxnSp>
      <p:sp>
        <p:nvSpPr>
          <p:cNvPr id="52" name="Down Arrow 51"/>
          <p:cNvSpPr/>
          <p:nvPr/>
        </p:nvSpPr>
        <p:spPr bwMode="auto">
          <a:xfrm>
            <a:off x="604683" y="4465812"/>
            <a:ext cx="252000" cy="604684"/>
          </a:xfrm>
          <a:prstGeom prst="down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62962" tIns="31481" rIns="62962" bIns="31481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g-BG" sz="15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Times New Roman" charset="0"/>
            </a:endParaRPr>
          </a:p>
        </p:txBody>
      </p:sp>
      <p:sp>
        <p:nvSpPr>
          <p:cNvPr id="53" name="Down Arrow 52"/>
          <p:cNvSpPr/>
          <p:nvPr/>
        </p:nvSpPr>
        <p:spPr bwMode="auto">
          <a:xfrm>
            <a:off x="7855685" y="4442706"/>
            <a:ext cx="252000" cy="604684"/>
          </a:xfrm>
          <a:prstGeom prst="down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62962" tIns="31481" rIns="62962" bIns="31481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g-BG" sz="15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Times New Roman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761640" y="3203928"/>
            <a:ext cx="2361766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/>
              <a:t>Index </a:t>
            </a:r>
            <a:r>
              <a:rPr lang="en-US" sz="1600" b="1" dirty="0" err="1" smtClean="0"/>
              <a:t>Fungorum</a:t>
            </a:r>
            <a:endParaRPr lang="en-US" sz="1600" b="1" dirty="0" smtClean="0"/>
          </a:p>
          <a:p>
            <a:r>
              <a:rPr lang="en-US" sz="1600" b="1" dirty="0" err="1" smtClean="0"/>
              <a:t>MycoBank</a:t>
            </a:r>
            <a:endParaRPr lang="en-US" sz="1600" b="1" dirty="0" smtClean="0"/>
          </a:p>
          <a:p>
            <a:r>
              <a:rPr lang="en-US" sz="1600" b="1" dirty="0" smtClean="0"/>
              <a:t>IPNI </a:t>
            </a:r>
          </a:p>
          <a:p>
            <a:r>
              <a:rPr lang="en-US" sz="1600" b="1" dirty="0" err="1" smtClean="0"/>
              <a:t>ZooBank</a:t>
            </a:r>
            <a:endParaRPr lang="en-US" sz="1600" b="1" dirty="0" smtClean="0"/>
          </a:p>
          <a:p>
            <a:endParaRPr lang="en-US" sz="1200" b="1" dirty="0" smtClean="0"/>
          </a:p>
        </p:txBody>
      </p:sp>
      <p:sp>
        <p:nvSpPr>
          <p:cNvPr id="60" name="Line 125"/>
          <p:cNvSpPr>
            <a:spLocks noChangeShapeType="1"/>
          </p:cNvSpPr>
          <p:nvPr/>
        </p:nvSpPr>
        <p:spPr bwMode="auto">
          <a:xfrm flipH="1">
            <a:off x="1341120" y="1828800"/>
            <a:ext cx="0" cy="32004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6" name="Line 125"/>
          <p:cNvSpPr>
            <a:spLocks noChangeShapeType="1"/>
          </p:cNvSpPr>
          <p:nvPr/>
        </p:nvSpPr>
        <p:spPr bwMode="auto">
          <a:xfrm flipH="1" flipV="1">
            <a:off x="1539240" y="1813560"/>
            <a:ext cx="0" cy="32004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8" name="Right Arrow 67"/>
          <p:cNvSpPr/>
          <p:nvPr/>
        </p:nvSpPr>
        <p:spPr bwMode="auto">
          <a:xfrm flipV="1">
            <a:off x="5746376" y="3863727"/>
            <a:ext cx="932330" cy="365759"/>
          </a:xfrm>
          <a:prstGeom prst="right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62962" tIns="31481" rIns="62962" bIns="31481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g-BG" sz="15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Times New Roman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6678706" y="3274676"/>
            <a:ext cx="222324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/>
              <a:t>Index </a:t>
            </a:r>
            <a:r>
              <a:rPr lang="en-US" sz="1600" b="1" dirty="0" err="1" smtClean="0"/>
              <a:t>Fungorum</a:t>
            </a:r>
            <a:endParaRPr lang="en-US" sz="1600" b="1" dirty="0" smtClean="0"/>
          </a:p>
          <a:p>
            <a:r>
              <a:rPr lang="en-US" sz="1600" b="1" dirty="0" err="1" smtClean="0"/>
              <a:t>MycoBank</a:t>
            </a:r>
            <a:endParaRPr lang="en-US" sz="1600" b="1" dirty="0" smtClean="0"/>
          </a:p>
          <a:p>
            <a:r>
              <a:rPr lang="en-US" sz="1600" b="1" dirty="0" smtClean="0"/>
              <a:t>IPNI</a:t>
            </a:r>
          </a:p>
          <a:p>
            <a:r>
              <a:rPr lang="en-US" sz="1600" b="1" dirty="0" err="1" smtClean="0"/>
              <a:t>ZooBank</a:t>
            </a:r>
            <a:endParaRPr lang="en-US" sz="1600" b="1" dirty="0" smtClean="0"/>
          </a:p>
        </p:txBody>
      </p:sp>
      <p:sp>
        <p:nvSpPr>
          <p:cNvPr id="63" name="Line 125"/>
          <p:cNvSpPr>
            <a:spLocks noChangeShapeType="1"/>
          </p:cNvSpPr>
          <p:nvPr/>
        </p:nvSpPr>
        <p:spPr bwMode="auto">
          <a:xfrm flipH="1" flipV="1">
            <a:off x="5692583" y="2841811"/>
            <a:ext cx="690286" cy="896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5647763" y="2043954"/>
            <a:ext cx="95025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/>
              <a:t>XML </a:t>
            </a:r>
            <a:br>
              <a:rPr lang="en-US" sz="1600" b="1" dirty="0" smtClean="0"/>
            </a:br>
            <a:r>
              <a:rPr lang="en-US" sz="1600" b="1" dirty="0" smtClean="0"/>
              <a:t>Query</a:t>
            </a:r>
            <a:endParaRPr lang="en-US" sz="1600" b="1" dirty="0"/>
          </a:p>
        </p:txBody>
      </p:sp>
      <p:sp>
        <p:nvSpPr>
          <p:cNvPr id="69" name="Right Arrow 68"/>
          <p:cNvSpPr/>
          <p:nvPr/>
        </p:nvSpPr>
        <p:spPr bwMode="auto">
          <a:xfrm flipH="1" flipV="1">
            <a:off x="2133601" y="3899584"/>
            <a:ext cx="1057833" cy="365759"/>
          </a:xfrm>
          <a:prstGeom prst="right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62962" tIns="31481" rIns="62962" bIns="31481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g-BG" sz="15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Times New Roman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214282" y="4249272"/>
            <a:ext cx="9950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/>
              <a:t>XML </a:t>
            </a:r>
            <a:br>
              <a:rPr lang="en-US" sz="1600" b="1" dirty="0" smtClean="0"/>
            </a:br>
            <a:r>
              <a:rPr lang="en-US" sz="1600" b="1" dirty="0" smtClean="0"/>
              <a:t>Report</a:t>
            </a:r>
            <a:endParaRPr lang="en-US" sz="1600" b="1" dirty="0"/>
          </a:p>
        </p:txBody>
      </p:sp>
      <p:sp>
        <p:nvSpPr>
          <p:cNvPr id="71" name="Rectangle 70"/>
          <p:cNvSpPr/>
          <p:nvPr/>
        </p:nvSpPr>
        <p:spPr>
          <a:xfrm>
            <a:off x="5737410" y="4267200"/>
            <a:ext cx="10399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/>
              <a:t>XML </a:t>
            </a:r>
            <a:br>
              <a:rPr lang="en-US" sz="1600" b="1" dirty="0" smtClean="0"/>
            </a:br>
            <a:r>
              <a:rPr lang="en-US" sz="1600" b="1" dirty="0" smtClean="0"/>
              <a:t>Report</a:t>
            </a:r>
            <a:endParaRPr lang="en-US" sz="1600" b="1" dirty="0"/>
          </a:p>
        </p:txBody>
      </p:sp>
      <p:sp>
        <p:nvSpPr>
          <p:cNvPr id="59" name="Rectangle 58"/>
          <p:cNvSpPr/>
          <p:nvPr/>
        </p:nvSpPr>
        <p:spPr>
          <a:xfrm>
            <a:off x="2895600" y="0"/>
            <a:ext cx="54930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/>
              <a:t>Two parallel workflows </a:t>
            </a:r>
            <a:endParaRPr lang="bg-BG" sz="36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3" grpId="0" animBg="1"/>
      <p:bldP spid="13" grpId="1" animBg="1"/>
      <p:bldP spid="13" grpId="2" animBg="1"/>
      <p:bldP spid="15" grpId="0" animBg="1"/>
      <p:bldP spid="17" grpId="0" animBg="1"/>
      <p:bldP spid="20" grpId="0" animBg="1"/>
      <p:bldP spid="24" grpId="0" animBg="1"/>
      <p:bldP spid="25" grpId="0"/>
      <p:bldP spid="25" grpId="1"/>
      <p:bldP spid="31" grpId="0" animBg="1"/>
      <p:bldP spid="31" grpId="1" animBg="1"/>
      <p:bldP spid="32" grpId="0" animBg="1"/>
      <p:bldP spid="33" grpId="0" animBg="1"/>
      <p:bldP spid="39" grpId="0" animBg="1"/>
      <p:bldP spid="40" grpId="0" animBg="1"/>
      <p:bldP spid="121" grpId="0" animBg="1"/>
      <p:bldP spid="131" grpId="0" animBg="1"/>
      <p:bldP spid="132" grpId="0" animBg="1"/>
      <p:bldP spid="137" grpId="0" animBg="1"/>
      <p:bldP spid="141" grpId="0"/>
      <p:bldP spid="142" grpId="0"/>
      <p:bldP spid="143" grpId="0"/>
      <p:bldP spid="144" grpId="0"/>
      <p:bldP spid="145" grpId="0" animBg="1"/>
      <p:bldP spid="52" grpId="0" animBg="1"/>
      <p:bldP spid="53" grpId="0" animBg="1"/>
      <p:bldP spid="58" grpId="0"/>
      <p:bldP spid="58" grpId="1"/>
      <p:bldP spid="60" grpId="0" animBg="1"/>
      <p:bldP spid="60" grpId="1" animBg="1"/>
      <p:bldP spid="60" grpId="2" animBg="1"/>
      <p:bldP spid="66" grpId="0" animBg="1"/>
      <p:bldP spid="66" grpId="1" animBg="1"/>
      <p:bldP spid="66" grpId="2" animBg="1"/>
      <p:bldP spid="68" grpId="0" animBg="1"/>
      <p:bldP spid="61" grpId="0"/>
      <p:bldP spid="63" grpId="0" animBg="1"/>
      <p:bldP spid="64" grpId="0"/>
      <p:bldP spid="69" grpId="0" animBg="1"/>
      <p:bldP spid="70" grpId="0"/>
      <p:bldP spid="7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6153" y="576470"/>
            <a:ext cx="8050696" cy="1143000"/>
          </a:xfrm>
        </p:spPr>
        <p:txBody>
          <a:bodyPr/>
          <a:lstStyle/>
          <a:p>
            <a:pPr algn="l"/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</a:rPr>
              <a:t>Publisher-to-registry automated pipeline</a:t>
            </a:r>
            <a:endParaRPr lang="bg-BG" sz="36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6153" y="1519668"/>
            <a:ext cx="8357847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C00000"/>
                </a:solidFill>
              </a:rPr>
              <a:t>Step 1.</a:t>
            </a:r>
            <a:r>
              <a:rPr lang="en-US" sz="2800" dirty="0" smtClean="0"/>
              <a:t> XML query to the registry upon acceptance of the manuscript (containing the type of act, </a:t>
            </a:r>
            <a:r>
              <a:rPr lang="en-US" sz="2800" dirty="0" err="1" smtClean="0"/>
              <a:t>taxon</a:t>
            </a:r>
            <a:r>
              <a:rPr lang="en-US" sz="2800" dirty="0" smtClean="0"/>
              <a:t> names, and preliminary bibliographic metadata)</a:t>
            </a:r>
            <a:endParaRPr lang="bg-BG" sz="2800" dirty="0" smtClean="0"/>
          </a:p>
          <a:p>
            <a:pPr>
              <a:buNone/>
            </a:pPr>
            <a:r>
              <a:rPr lang="en-US" sz="2800" dirty="0" smtClean="0">
                <a:solidFill>
                  <a:srgbClr val="C00000"/>
                </a:solidFill>
              </a:rPr>
              <a:t>Step. 2a.</a:t>
            </a:r>
            <a:r>
              <a:rPr lang="en-US" sz="2800" dirty="0" smtClean="0"/>
              <a:t> XML query response containing the unique identifier (e.g., LSID, </a:t>
            </a:r>
            <a:r>
              <a:rPr lang="en-GB" sz="2800" dirty="0" smtClean="0"/>
              <a:t>PURL, or other resolvable URLs</a:t>
            </a:r>
            <a:r>
              <a:rPr lang="en-US" sz="2800" dirty="0" smtClean="0"/>
              <a:t>) of the act and potential error messages</a:t>
            </a:r>
          </a:p>
          <a:p>
            <a:pPr>
              <a:buNone/>
            </a:pPr>
            <a:r>
              <a:rPr lang="en-US" sz="2800" dirty="0" smtClean="0">
                <a:solidFill>
                  <a:srgbClr val="C00000"/>
                </a:solidFill>
              </a:rPr>
              <a:t>Step. 2b.</a:t>
            </a:r>
            <a:r>
              <a:rPr lang="en-US" sz="2800" dirty="0" smtClean="0"/>
              <a:t> Correcting potential errors and duplicates: </a:t>
            </a:r>
            <a:r>
              <a:rPr lang="en-US" sz="2800" dirty="0" smtClean="0">
                <a:solidFill>
                  <a:srgbClr val="C00000"/>
                </a:solidFill>
              </a:rPr>
              <a:t>human intervention</a:t>
            </a:r>
            <a:r>
              <a:rPr lang="en-US" sz="2800" dirty="0" smtClean="0"/>
              <a:t>, at either registry’s or publisher’s side (or at both)</a:t>
            </a:r>
          </a:p>
          <a:p>
            <a:pPr>
              <a:buNone/>
            </a:pPr>
            <a:r>
              <a:rPr lang="en-US" sz="2800" dirty="0" smtClean="0">
                <a:solidFill>
                  <a:srgbClr val="C00000"/>
                </a:solidFill>
              </a:rPr>
              <a:t>Step. 3.</a:t>
            </a:r>
            <a:r>
              <a:rPr lang="en-US" sz="2800" dirty="0" smtClean="0"/>
              <a:t> Inclusion of identifiers in the published treatments (</a:t>
            </a:r>
            <a:r>
              <a:rPr lang="en-US" sz="2800" dirty="0" err="1" smtClean="0"/>
              <a:t>protologues</a:t>
            </a:r>
            <a:r>
              <a:rPr lang="en-US" sz="2800" dirty="0" smtClean="0"/>
              <a:t>, nomenclatural acts)</a:t>
            </a:r>
            <a:endParaRPr lang="bg-BG" sz="2800" dirty="0" smtClean="0"/>
          </a:p>
          <a:p>
            <a:pPr>
              <a:buNone/>
            </a:pPr>
            <a:r>
              <a:rPr lang="en-US" sz="2800" dirty="0" smtClean="0">
                <a:solidFill>
                  <a:srgbClr val="C00000"/>
                </a:solidFill>
              </a:rPr>
              <a:t>Step  4.</a:t>
            </a:r>
            <a:r>
              <a:rPr lang="en-US" sz="2800" dirty="0" smtClean="0"/>
              <a:t> Final XML report sent by publisher on the day of publication (exact bibliographic details of the published article: authors, title, journal, issue no, date of publication, pagination)</a:t>
            </a:r>
            <a:endParaRPr lang="bg-BG" sz="2800" dirty="0" smtClean="0"/>
          </a:p>
          <a:p>
            <a:pPr>
              <a:buNone/>
            </a:pPr>
            <a:endParaRPr lang="bg-BG" sz="2800" dirty="0" smtClean="0"/>
          </a:p>
          <a:p>
            <a:endParaRPr lang="bg-BG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Automated registration</a:t>
            </a:r>
            <a:endParaRPr lang="bg-BG" dirty="0"/>
          </a:p>
        </p:txBody>
      </p:sp>
      <p:sp>
        <p:nvSpPr>
          <p:cNvPr id="4" name="_s1030"/>
          <p:cNvSpPr>
            <a:spLocks noChangeArrowheads="1"/>
          </p:cNvSpPr>
          <p:nvPr/>
        </p:nvSpPr>
        <p:spPr bwMode="auto">
          <a:xfrm>
            <a:off x="5261555" y="877605"/>
            <a:ext cx="2962365" cy="7046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62962" tIns="31481" rIns="62962" bIns="31481" anchor="ctr"/>
          <a:lstStyle/>
          <a:p>
            <a:pPr algn="ctr"/>
            <a:r>
              <a:rPr lang="en-US" b="1" cap="all" dirty="0" smtClean="0">
                <a:solidFill>
                  <a:srgbClr val="FFC000"/>
                </a:solidFill>
              </a:rPr>
              <a:t>Manuscript </a:t>
            </a:r>
            <a:br>
              <a:rPr lang="en-US" b="1" cap="all" dirty="0" smtClean="0">
                <a:solidFill>
                  <a:srgbClr val="FFC000"/>
                </a:solidFill>
              </a:rPr>
            </a:br>
            <a:r>
              <a:rPr lang="en-US" b="1" cap="all" dirty="0" smtClean="0">
                <a:solidFill>
                  <a:srgbClr val="FFC000"/>
                </a:solidFill>
              </a:rPr>
              <a:t>SUBMISSION</a:t>
            </a:r>
            <a:endParaRPr lang="bg-BG" b="1" cap="all" dirty="0">
              <a:solidFill>
                <a:srgbClr val="FFC000"/>
              </a:solidFill>
            </a:endParaRPr>
          </a:p>
        </p:txBody>
      </p:sp>
      <p:sp>
        <p:nvSpPr>
          <p:cNvPr id="5" name="_s1030"/>
          <p:cNvSpPr>
            <a:spLocks noChangeArrowheads="1"/>
          </p:cNvSpPr>
          <p:nvPr/>
        </p:nvSpPr>
        <p:spPr bwMode="auto">
          <a:xfrm>
            <a:off x="5336771" y="2201026"/>
            <a:ext cx="2962365" cy="7046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62962" tIns="31481" rIns="62962" bIns="31481" anchor="ctr"/>
          <a:lstStyle/>
          <a:p>
            <a:pPr algn="ctr"/>
            <a:r>
              <a:rPr lang="en-US" b="1" cap="all" dirty="0" smtClean="0">
                <a:solidFill>
                  <a:srgbClr val="FFC000"/>
                </a:solidFill>
              </a:rPr>
              <a:t>MANUSCRIPT </a:t>
            </a:r>
            <a:br>
              <a:rPr lang="en-US" b="1" cap="all" dirty="0" smtClean="0">
                <a:solidFill>
                  <a:srgbClr val="FFC000"/>
                </a:solidFill>
              </a:rPr>
            </a:br>
            <a:r>
              <a:rPr lang="en-US" b="1" cap="all" dirty="0" smtClean="0">
                <a:solidFill>
                  <a:srgbClr val="FFC000"/>
                </a:solidFill>
              </a:rPr>
              <a:t>ACCEPTED</a:t>
            </a:r>
            <a:endParaRPr lang="bg-BG" b="1" cap="all" dirty="0">
              <a:solidFill>
                <a:srgbClr val="FFC000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6795878" y="1728094"/>
            <a:ext cx="3933" cy="38149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Rectangle 6"/>
          <p:cNvSpPr/>
          <p:nvPr/>
        </p:nvSpPr>
        <p:spPr>
          <a:xfrm>
            <a:off x="3846201" y="2752247"/>
            <a:ext cx="13720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XML Response</a:t>
            </a:r>
            <a:endParaRPr lang="bg-BG" dirty="0"/>
          </a:p>
        </p:txBody>
      </p:sp>
      <p:sp>
        <p:nvSpPr>
          <p:cNvPr id="8" name="_s1030"/>
          <p:cNvSpPr>
            <a:spLocks noChangeArrowheads="1"/>
          </p:cNvSpPr>
          <p:nvPr/>
        </p:nvSpPr>
        <p:spPr bwMode="auto">
          <a:xfrm>
            <a:off x="5352011" y="3998363"/>
            <a:ext cx="2962365" cy="7046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62962" tIns="31481" rIns="62962" bIns="31481" anchor="ctr"/>
          <a:lstStyle/>
          <a:p>
            <a:pPr algn="ctr"/>
            <a:r>
              <a:rPr lang="en-US" b="1" cap="all" dirty="0" smtClean="0">
                <a:solidFill>
                  <a:srgbClr val="FFC000"/>
                </a:solidFill>
              </a:rPr>
              <a:t>ARTICLE</a:t>
            </a:r>
            <a:br>
              <a:rPr lang="en-US" b="1" cap="all" dirty="0" smtClean="0">
                <a:solidFill>
                  <a:srgbClr val="FFC000"/>
                </a:solidFill>
              </a:rPr>
            </a:br>
            <a:r>
              <a:rPr lang="en-US" b="1" cap="all" dirty="0" smtClean="0">
                <a:solidFill>
                  <a:srgbClr val="FFC000"/>
                </a:solidFill>
              </a:rPr>
              <a:t>PUBLISHED</a:t>
            </a:r>
            <a:endParaRPr lang="bg-BG" b="1" cap="all" dirty="0">
              <a:solidFill>
                <a:srgbClr val="FFC000"/>
              </a:solidFill>
            </a:endParaRPr>
          </a:p>
        </p:txBody>
      </p:sp>
      <p:sp>
        <p:nvSpPr>
          <p:cNvPr id="9" name="_s1030"/>
          <p:cNvSpPr>
            <a:spLocks noChangeArrowheads="1"/>
          </p:cNvSpPr>
          <p:nvPr/>
        </p:nvSpPr>
        <p:spPr bwMode="auto">
          <a:xfrm>
            <a:off x="1191492" y="5349155"/>
            <a:ext cx="3406587" cy="744462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62962" tIns="31481" rIns="62962" bIns="31481" anchor="ctr"/>
          <a:lstStyle/>
          <a:p>
            <a:pPr algn="ctr"/>
            <a:r>
              <a:rPr lang="en-US" sz="1800" dirty="0" smtClean="0">
                <a:solidFill>
                  <a:schemeClr val="bg2"/>
                </a:solidFill>
              </a:rPr>
              <a:t>Taxon name available/valid </a:t>
            </a:r>
          </a:p>
          <a:p>
            <a:pPr algn="ctr"/>
            <a:r>
              <a:rPr lang="en-US" sz="1800" dirty="0" smtClean="0">
                <a:solidFill>
                  <a:schemeClr val="bg2"/>
                </a:solidFill>
              </a:rPr>
              <a:t>(effectively published)</a:t>
            </a:r>
            <a:endParaRPr lang="bg-BG" sz="1800" dirty="0">
              <a:solidFill>
                <a:schemeClr val="bg2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 bwMode="auto">
          <a:xfrm flipH="1">
            <a:off x="3949439" y="2450765"/>
            <a:ext cx="1224117" cy="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 flipV="1">
            <a:off x="3993685" y="2629714"/>
            <a:ext cx="1222641" cy="1278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Rectangle 11"/>
          <p:cNvSpPr/>
          <p:nvPr/>
        </p:nvSpPr>
        <p:spPr>
          <a:xfrm>
            <a:off x="2945335" y="3792705"/>
            <a:ext cx="13433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XML article metadata</a:t>
            </a:r>
            <a:endParaRPr lang="bg-BG" dirty="0"/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6830291" y="3039226"/>
            <a:ext cx="9832" cy="7978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 flipH="1" flipV="1">
            <a:off x="3708268" y="3624877"/>
            <a:ext cx="1494785" cy="69893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Rectangle 14"/>
          <p:cNvSpPr/>
          <p:nvPr/>
        </p:nvSpPr>
        <p:spPr>
          <a:xfrm>
            <a:off x="3882691" y="1985208"/>
            <a:ext cx="127611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XML Query</a:t>
            </a:r>
            <a:endParaRPr lang="bg-BG" dirty="0"/>
          </a:p>
        </p:txBody>
      </p:sp>
      <p:pic>
        <p:nvPicPr>
          <p:cNvPr id="16" name="Picture 22" descr="zoobank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91491" y="2244288"/>
            <a:ext cx="2562158" cy="56043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7" name="Down Arrow 16"/>
          <p:cNvSpPr/>
          <p:nvPr/>
        </p:nvSpPr>
        <p:spPr bwMode="auto">
          <a:xfrm>
            <a:off x="1619194" y="3877426"/>
            <a:ext cx="221226" cy="1301791"/>
          </a:xfrm>
          <a:prstGeom prst="down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62962" tIns="31481" rIns="62962" bIns="31481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g-BG" sz="15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Times New Roman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997098" y="1684178"/>
            <a:ext cx="13851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/>
              <a:t>Peer review</a:t>
            </a:r>
            <a:endParaRPr lang="bg-BG" dirty="0"/>
          </a:p>
        </p:txBody>
      </p:sp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191491" y="1421672"/>
            <a:ext cx="738441" cy="757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91491" y="2849814"/>
            <a:ext cx="2572871" cy="706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152294" y="1421672"/>
            <a:ext cx="1612068" cy="709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15404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8" grpId="0" animBg="1"/>
      <p:bldP spid="9" grpId="0" animBg="1"/>
      <p:bldP spid="12" grpId="0"/>
      <p:bldP spid="15" grpId="0"/>
      <p:bldP spid="17" grpId="0" animBg="1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697" y="2634240"/>
            <a:ext cx="8229600" cy="779520"/>
          </a:xfrm>
        </p:spPr>
        <p:txBody>
          <a:bodyPr/>
          <a:lstStyle/>
          <a:p>
            <a:pPr algn="ctr"/>
            <a:r>
              <a:rPr lang="en-US" sz="4800" b="0" dirty="0" smtClean="0">
                <a:solidFill>
                  <a:schemeClr val="accent3">
                    <a:lumMod val="50000"/>
                  </a:schemeClr>
                </a:solidFill>
              </a:rPr>
              <a:t>Which acts to register?</a:t>
            </a:r>
            <a:endParaRPr lang="bg-BG" sz="4800" b="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Which acts to register?</a:t>
            </a:r>
            <a:endParaRPr lang="bg-BG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9550" y="1009650"/>
            <a:ext cx="8724900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479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697" y="2634240"/>
            <a:ext cx="8229600" cy="779520"/>
          </a:xfrm>
        </p:spPr>
        <p:txBody>
          <a:bodyPr/>
          <a:lstStyle/>
          <a:p>
            <a:pPr algn="ctr"/>
            <a:r>
              <a:rPr lang="en-US" sz="4800" b="0" dirty="0" smtClean="0">
                <a:solidFill>
                  <a:schemeClr val="accent3">
                    <a:lumMod val="50000"/>
                  </a:schemeClr>
                </a:solidFill>
              </a:rPr>
              <a:t>Questions to discuss/resolve</a:t>
            </a:r>
            <a:endParaRPr lang="bg-BG" sz="4800" b="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39787" y="5943600"/>
            <a:ext cx="23285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rgbClr val="0070C0"/>
                </a:solidFill>
              </a:rPr>
              <a:t>http://pwt.pensoft.net</a:t>
            </a:r>
            <a:endParaRPr lang="bg-BG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-iBiospher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pro-iBiosphere" id="{180A4088-6E94-4243-B49F-CA7452FB3F7B}" vid="{131293D3-5B01-40B6-831A-A829E4348F6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pro-iBiosphere</Template>
  <TotalTime>15400</TotalTime>
  <Words>519</Words>
  <Application>Microsoft Office PowerPoint</Application>
  <PresentationFormat>Diavoorstelling (4:3)</PresentationFormat>
  <Paragraphs>114</Paragraphs>
  <Slides>12</Slides>
  <Notes>8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3" baseType="lpstr">
      <vt:lpstr>pro-iBiosphere</vt:lpstr>
      <vt:lpstr>PowerPoint-presentatie</vt:lpstr>
      <vt:lpstr>PowerPoint-presentatie</vt:lpstr>
      <vt:lpstr>PowerPoint-presentatie</vt:lpstr>
      <vt:lpstr>     A          B</vt:lpstr>
      <vt:lpstr>Publisher-to-registry automated pipeline</vt:lpstr>
      <vt:lpstr>Automated registration</vt:lpstr>
      <vt:lpstr>Which acts to register?</vt:lpstr>
      <vt:lpstr>Which acts to register?</vt:lpstr>
      <vt:lpstr>Questions to discuss/resolve</vt:lpstr>
      <vt:lpstr>PowerPoint-presentatie</vt:lpstr>
      <vt:lpstr>Acknowledgments</vt:lpstr>
      <vt:lpstr>Thank you for your attention! </vt:lpstr>
    </vt:vector>
  </TitlesOfParts>
  <Company>HOMEGA RESEARCH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Camille Torrenti</dc:creator>
  <cp:lastModifiedBy>nnmadmin</cp:lastModifiedBy>
  <cp:revision>167</cp:revision>
  <dcterms:created xsi:type="dcterms:W3CDTF">2012-09-25T07:37:17Z</dcterms:created>
  <dcterms:modified xsi:type="dcterms:W3CDTF">2013-02-14T10:03:31Z</dcterms:modified>
</cp:coreProperties>
</file>