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43"/>
  </p:notesMasterIdLst>
  <p:sldIdLst>
    <p:sldId id="332" r:id="rId2"/>
    <p:sldId id="333" r:id="rId3"/>
    <p:sldId id="334" r:id="rId4"/>
    <p:sldId id="336" r:id="rId5"/>
    <p:sldId id="337" r:id="rId6"/>
    <p:sldId id="338" r:id="rId7"/>
    <p:sldId id="339" r:id="rId8"/>
    <p:sldId id="340" r:id="rId9"/>
    <p:sldId id="389" r:id="rId10"/>
    <p:sldId id="388" r:id="rId11"/>
    <p:sldId id="344" r:id="rId12"/>
    <p:sldId id="345" r:id="rId13"/>
    <p:sldId id="390" r:id="rId14"/>
    <p:sldId id="391" r:id="rId15"/>
    <p:sldId id="392" r:id="rId16"/>
    <p:sldId id="349" r:id="rId17"/>
    <p:sldId id="377" r:id="rId18"/>
    <p:sldId id="384" r:id="rId19"/>
    <p:sldId id="378" r:id="rId20"/>
    <p:sldId id="379" r:id="rId21"/>
    <p:sldId id="385" r:id="rId22"/>
    <p:sldId id="380" r:id="rId23"/>
    <p:sldId id="381" r:id="rId24"/>
    <p:sldId id="382" r:id="rId25"/>
    <p:sldId id="383" r:id="rId26"/>
    <p:sldId id="375" r:id="rId27"/>
    <p:sldId id="370" r:id="rId28"/>
    <p:sldId id="364" r:id="rId29"/>
    <p:sldId id="365" r:id="rId30"/>
    <p:sldId id="366" r:id="rId31"/>
    <p:sldId id="367" r:id="rId32"/>
    <p:sldId id="374" r:id="rId33"/>
    <p:sldId id="368" r:id="rId34"/>
    <p:sldId id="373" r:id="rId35"/>
    <p:sldId id="372" r:id="rId36"/>
    <p:sldId id="371" r:id="rId37"/>
    <p:sldId id="369" r:id="rId38"/>
    <p:sldId id="386" r:id="rId39"/>
    <p:sldId id="393" r:id="rId40"/>
    <p:sldId id="387" r:id="rId41"/>
    <p:sldId id="362" r:id="rId4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3300"/>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77328" autoAdjust="0"/>
  </p:normalViewPr>
  <p:slideViewPr>
    <p:cSldViewPr snapToGrid="0" snapToObjects="1">
      <p:cViewPr varScale="1">
        <p:scale>
          <a:sx n="84" d="100"/>
          <a:sy n="84" d="100"/>
        </p:scale>
        <p:origin x="2178" y="60"/>
      </p:cViewPr>
      <p:guideLst>
        <p:guide orient="horz" pos="2160"/>
        <p:guide pos="2880"/>
      </p:guideLst>
    </p:cSldViewPr>
  </p:slideViewPr>
  <p:notesTextViewPr>
    <p:cViewPr>
      <p:scale>
        <a:sx n="200" d="100"/>
        <a:sy n="2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B91CFF-5B18-4A04-876E-109E544F0139}" type="datetimeFigureOut">
              <a:rPr lang="bg-BG" smtClean="0"/>
              <a:pPr/>
              <a:t>14.2.2013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A0FCA-9845-41D3-9B2F-7BC7B4032D7A}" type="slidenum">
              <a:rPr lang="bg-BG" smtClean="0"/>
              <a:pPr/>
              <a:t>‹#›</a:t>
            </a:fld>
            <a:endParaRPr lang="bg-BG"/>
          </a:p>
        </p:txBody>
      </p:sp>
    </p:spTree>
    <p:extLst>
      <p:ext uri="{BB962C8B-B14F-4D97-AF65-F5344CB8AC3E}">
        <p14:creationId xmlns:p14="http://schemas.microsoft.com/office/powerpoint/2010/main" val="4019742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5BBA0FCA-9845-41D3-9B2F-7BC7B4032D7A}" type="slidenum">
              <a:rPr lang="bg-BG" smtClean="0"/>
              <a:pPr/>
              <a:t>1</a:t>
            </a:fld>
            <a:endParaRPr lang="bg-BG"/>
          </a:p>
        </p:txBody>
      </p:sp>
    </p:spTree>
    <p:extLst>
      <p:ext uri="{BB962C8B-B14F-4D97-AF65-F5344CB8AC3E}">
        <p14:creationId xmlns:p14="http://schemas.microsoft.com/office/powerpoint/2010/main" val="223153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E2223EC-B11B-BB4F-B84A-5017B9DE1E49}" type="slidenum">
              <a:rPr lang="en-US" sz="1200"/>
              <a:pPr/>
              <a:t>11</a:t>
            </a:fld>
            <a:endParaRPr lang="en-US" sz="1200" dirty="0"/>
          </a:p>
        </p:txBody>
      </p:sp>
      <p:sp>
        <p:nvSpPr>
          <p:cNvPr id="1280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D29283F-9FA9-E64B-9C3C-7FE4241F3717}" type="slidenum">
              <a:rPr lang="en-US" sz="1200"/>
              <a:pPr algn="r"/>
              <a:t>11</a:t>
            </a:fld>
            <a:endParaRPr lang="en-US" sz="1200" dirty="0"/>
          </a:p>
        </p:txBody>
      </p:sp>
      <p:sp>
        <p:nvSpPr>
          <p:cNvPr id="203779"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8004"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GB" b="1" dirty="0">
                <a:latin typeface="Times New Roman" charset="0"/>
              </a:rPr>
              <a:t>Slide 12: </a:t>
            </a:r>
            <a:r>
              <a:rPr lang="en-GB" dirty="0">
                <a:latin typeface="Times New Roman" charset="0"/>
              </a:rPr>
              <a:t>Next generation article publishing</a:t>
            </a:r>
            <a:endParaRPr lang="en-GB" b="1" dirty="0">
              <a:latin typeface="Times New Roman" charset="0"/>
            </a:endParaRPr>
          </a:p>
          <a:p>
            <a:r>
              <a:rPr lang="en-GB" dirty="0">
                <a:latin typeface="Times New Roman" charset="0"/>
              </a:rPr>
              <a:t>Arguably our most ambitious developments in the context of scholarly communication concern the semi-automated construction of scholarly papers from databases. In many cases Scratchpads contain extensive data relating to the biology and description of particular species. These are highly suited to formal specialist publications, but doing so require the laborious assembly of these data into a manuscript. As part of the ViBRANT collaboration with Pensoft, and in particular their two journals specialising in the formal taxonomic descriptions of plants and animals, we have developed a 5-step workflow for users to selecting appropriate data from their Scratchpad, adding additional metadata describing this information so that it conforms with the norms of descriptive taxonomic publications, and then finally preview and submit this manuscript to the publisher. From here is goes through a standard peer review process. Review recommendations are then incorporated in to a revised version of the manuscript, which is then sent back to the publisher and simultaneously published on both the Scratchpad and in the publisher</a:t>
            </a:r>
            <a:r>
              <a:rPr lang="en-GB" dirty="0"/>
              <a:t>’</a:t>
            </a:r>
            <a:r>
              <a:rPr lang="en-GB" altLang="ja-JP" dirty="0">
                <a:latin typeface="Times New Roman" charset="0"/>
              </a:rPr>
              <a:t>s journal. </a:t>
            </a:r>
          </a:p>
          <a:p>
            <a:endParaRPr lang="en-GB" dirty="0">
              <a:latin typeface="Times New Roman" charset="0"/>
            </a:endParaRPr>
          </a:p>
          <a:p>
            <a:r>
              <a:rPr lang="en-GB" dirty="0">
                <a:latin typeface="Times New Roman" charset="0"/>
              </a:rPr>
              <a:t>In addition to dramatically speeding up the construction of scientific papers, the user has the advantage that firstly the manuscript can be revised and updated and new information comes to light on the Scratchpad, while preserving the original version of the manuscript as part of the scholarly record. In addition the publish extracts relevant information from the submitted database which is them automatically submitted to the specialist data repositories. </a:t>
            </a:r>
          </a:p>
          <a:p>
            <a:endParaRPr lang="en-GB" dirty="0">
              <a:latin typeface="Times New Roman" charset="0"/>
            </a:endParaRPr>
          </a:p>
          <a:p>
            <a:r>
              <a:rPr lang="en-GB" dirty="0">
                <a:latin typeface="Times New Roman" charset="0"/>
              </a:rPr>
              <a:t>So in sum then, these are the four ways in which ViBRANT is facilitation scholarly communication of biodiversity information. 1) Through low cost journal infrastructure; 2) by community web publishing; 3) by biodiversity observation data publishing; and 4) by next generation publishing services producing scholarly articles from databases.</a:t>
            </a:r>
          </a:p>
          <a:p>
            <a:endParaRPr lang="en-GB" dirty="0">
              <a:latin typeface="Times New Roman" charset="0"/>
            </a:endParaRPr>
          </a:p>
          <a:p>
            <a:endParaRPr lang="en-GB" b="1" dirty="0">
              <a:latin typeface="Times New Roman" charset="0"/>
            </a:endParaRPr>
          </a:p>
        </p:txBody>
      </p:sp>
    </p:spTree>
    <p:extLst>
      <p:ext uri="{BB962C8B-B14F-4D97-AF65-F5344CB8AC3E}">
        <p14:creationId xmlns:p14="http://schemas.microsoft.com/office/powerpoint/2010/main" val="2559609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E2223EC-B11B-BB4F-B84A-5017B9DE1E49}" type="slidenum">
              <a:rPr lang="en-US" sz="1200"/>
              <a:pPr/>
              <a:t>12</a:t>
            </a:fld>
            <a:endParaRPr lang="en-US" sz="1200" dirty="0"/>
          </a:p>
        </p:txBody>
      </p:sp>
      <p:sp>
        <p:nvSpPr>
          <p:cNvPr id="1280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D29283F-9FA9-E64B-9C3C-7FE4241F3717}" type="slidenum">
              <a:rPr lang="en-US" sz="1200"/>
              <a:pPr algn="r"/>
              <a:t>12</a:t>
            </a:fld>
            <a:endParaRPr lang="en-US" sz="1200" dirty="0"/>
          </a:p>
        </p:txBody>
      </p:sp>
      <p:sp>
        <p:nvSpPr>
          <p:cNvPr id="203779" name="Rectangle 2"/>
          <p:cNvSpPr>
            <a:spLocks noGrp="1" noRot="1" noChangeAspect="1" noChangeArrowheads="1" noTextEdit="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28004"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GB" b="1" dirty="0">
                <a:latin typeface="Times New Roman" charset="0"/>
              </a:rPr>
              <a:t>Slide 12: </a:t>
            </a:r>
            <a:r>
              <a:rPr lang="en-GB" dirty="0">
                <a:latin typeface="Times New Roman" charset="0"/>
              </a:rPr>
              <a:t>Next generation article publishing</a:t>
            </a:r>
            <a:endParaRPr lang="en-GB" b="1" dirty="0">
              <a:latin typeface="Times New Roman" charset="0"/>
            </a:endParaRPr>
          </a:p>
          <a:p>
            <a:r>
              <a:rPr lang="en-GB" dirty="0">
                <a:latin typeface="Times New Roman" charset="0"/>
              </a:rPr>
              <a:t>Arguably our most ambitious developments in the context of scholarly communication concern the semi-automated construction of scholarly papers from databases. In many cases Scratchpads contain extensive data relating to the biology and description of particular species. These are highly suited to formal specialist publications, but doing so require the laborious assembly of these data into a manuscript. As part of the ViBRANT collaboration with Pensoft, and in particular their two journals specialising in the formal taxonomic descriptions of plants and animals, we have developed a 5-step workflow for users to selecting appropriate data from their Scratchpad, adding additional metadata describing this information so that it conforms with the norms of descriptive taxonomic publications, and then finally preview and submit this manuscript to the publisher. From here is goes through a standard peer review process. Review recommendations are then incorporated in to a revised version of the manuscript, which is then sent back to the publisher and simultaneously published on both the Scratchpad and in the publisher</a:t>
            </a:r>
            <a:r>
              <a:rPr lang="en-GB" dirty="0"/>
              <a:t>’</a:t>
            </a:r>
            <a:r>
              <a:rPr lang="en-GB" altLang="ja-JP" dirty="0">
                <a:latin typeface="Times New Roman" charset="0"/>
              </a:rPr>
              <a:t>s journal. </a:t>
            </a:r>
          </a:p>
          <a:p>
            <a:endParaRPr lang="en-GB" dirty="0">
              <a:latin typeface="Times New Roman" charset="0"/>
            </a:endParaRPr>
          </a:p>
          <a:p>
            <a:r>
              <a:rPr lang="en-GB" dirty="0">
                <a:latin typeface="Times New Roman" charset="0"/>
              </a:rPr>
              <a:t>In addition to dramatically speeding up the construction of scientific papers, the user has the advantage that firstly the manuscript can be revised and updated and new information comes to light on the Scratchpad, while preserving the original version of the manuscript as part of the scholarly record. In addition the publish extracts relevant information from the submitted database which is them automatically submitted to the specialist data repositories. </a:t>
            </a:r>
          </a:p>
          <a:p>
            <a:endParaRPr lang="en-GB" dirty="0">
              <a:latin typeface="Times New Roman" charset="0"/>
            </a:endParaRPr>
          </a:p>
          <a:p>
            <a:r>
              <a:rPr lang="en-GB" dirty="0">
                <a:latin typeface="Times New Roman" charset="0"/>
              </a:rPr>
              <a:t>So in sum then, these are the four ways in which ViBRANT is facilitation scholarly communication of biodiversity information. 1) Through low cost journal infrastructure; 2) by community web publishing; 3) by biodiversity observation data publishing; and 4) by next generation publishing services producing scholarly articles from databases.</a:t>
            </a:r>
          </a:p>
          <a:p>
            <a:endParaRPr lang="en-GB" dirty="0">
              <a:latin typeface="Times New Roman" charset="0"/>
            </a:endParaRPr>
          </a:p>
          <a:p>
            <a:endParaRPr lang="en-GB" b="1" dirty="0">
              <a:latin typeface="Times New Roman" charset="0"/>
            </a:endParaRPr>
          </a:p>
        </p:txBody>
      </p:sp>
    </p:spTree>
    <p:extLst>
      <p:ext uri="{BB962C8B-B14F-4D97-AF65-F5344CB8AC3E}">
        <p14:creationId xmlns:p14="http://schemas.microsoft.com/office/powerpoint/2010/main" val="3389229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type of the article determines the possible choices.</a:t>
            </a:r>
          </a:p>
          <a:p>
            <a:r>
              <a:rPr lang="en-US" baseline="0" dirty="0" smtClean="0"/>
              <a:t>For example an editorial can be either non-peer or peer-reviewed,</a:t>
            </a:r>
          </a:p>
          <a:p>
            <a:r>
              <a:rPr lang="en-US" baseline="0" dirty="0" smtClean="0"/>
              <a:t>while a taxonomic paper can only be peer-reviewed.</a:t>
            </a:r>
            <a:endParaRPr lang="bg-BG" dirty="0"/>
          </a:p>
        </p:txBody>
      </p:sp>
      <p:sp>
        <p:nvSpPr>
          <p:cNvPr id="4" name="Slide Number Placeholder 3"/>
          <p:cNvSpPr>
            <a:spLocks noGrp="1"/>
          </p:cNvSpPr>
          <p:nvPr>
            <p:ph type="sldNum" sz="quarter" idx="10"/>
          </p:nvPr>
        </p:nvSpPr>
        <p:spPr/>
        <p:txBody>
          <a:bodyPr/>
          <a:lstStyle/>
          <a:p>
            <a:fld id="{5BBA0FCA-9845-41D3-9B2F-7BC7B4032D7A}" type="slidenum">
              <a:rPr lang="bg-BG" smtClean="0"/>
              <a:pPr/>
              <a:t>30</a:t>
            </a:fld>
            <a:endParaRPr lang="bg-BG"/>
          </a:p>
        </p:txBody>
      </p:sp>
    </p:spTree>
    <p:extLst>
      <p:ext uri="{BB962C8B-B14F-4D97-AF65-F5344CB8AC3E}">
        <p14:creationId xmlns:p14="http://schemas.microsoft.com/office/powerpoint/2010/main" val="3333339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5BBA0FCA-9845-41D3-9B2F-7BC7B4032D7A}" type="slidenum">
              <a:rPr lang="bg-BG" smtClean="0"/>
              <a:pPr/>
              <a:t>41</a:t>
            </a:fld>
            <a:endParaRPr lang="bg-BG"/>
          </a:p>
        </p:txBody>
      </p:sp>
    </p:spTree>
    <p:extLst>
      <p:ext uri="{BB962C8B-B14F-4D97-AF65-F5344CB8AC3E}">
        <p14:creationId xmlns:p14="http://schemas.microsoft.com/office/powerpoint/2010/main" val="2747819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gi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gi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7" name="Espace réservé de la date 3"/>
          <p:cNvSpPr>
            <a:spLocks noGrp="1"/>
          </p:cNvSpPr>
          <p:nvPr>
            <p:ph type="dt" sz="half" idx="10"/>
          </p:nvPr>
        </p:nvSpPr>
        <p:spPr>
          <a:xfrm>
            <a:off x="457200" y="6465062"/>
            <a:ext cx="2133600" cy="365125"/>
          </a:xfrm>
        </p:spPr>
        <p:txBody>
          <a:bodyPr/>
          <a:lstStyle/>
          <a:p>
            <a:fld id="{C2E3E0F0-98EC-864A-B669-8D4991EA649C}" type="datetimeFigureOut">
              <a:rPr lang="fr-FR" smtClean="0"/>
              <a:pPr/>
              <a:t>14/02/2013</a:t>
            </a:fld>
            <a:endParaRPr lang="fr-FR"/>
          </a:p>
        </p:txBody>
      </p:sp>
      <p:sp>
        <p:nvSpPr>
          <p:cNvPr id="8" name="Espace réservé du pied de page 4"/>
          <p:cNvSpPr>
            <a:spLocks noGrp="1"/>
          </p:cNvSpPr>
          <p:nvPr>
            <p:ph type="ftr" sz="quarter" idx="11"/>
          </p:nvPr>
        </p:nvSpPr>
        <p:spPr>
          <a:xfrm>
            <a:off x="3124200" y="6465062"/>
            <a:ext cx="2895600" cy="365125"/>
          </a:xfrm>
        </p:spPr>
        <p:txBody>
          <a:bodyPr/>
          <a:lstStyle/>
          <a:p>
            <a:endParaRPr lang="fr-FR"/>
          </a:p>
        </p:txBody>
      </p:sp>
      <p:pic>
        <p:nvPicPr>
          <p:cNvPr id="9" name="Image 8" descr="logo_en.g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48778" y="4862285"/>
            <a:ext cx="1110240" cy="768131"/>
          </a:xfrm>
          <a:prstGeom prst="rect">
            <a:avLst/>
          </a:prstGeom>
        </p:spPr>
      </p:pic>
      <p:pic>
        <p:nvPicPr>
          <p:cNvPr id="10" name="Image 9" descr="logo_fp7.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7702" y="5033519"/>
            <a:ext cx="748727" cy="588285"/>
          </a:xfrm>
          <a:prstGeom prst="rect">
            <a:avLst/>
          </a:prstGeom>
        </p:spPr>
      </p:pic>
      <p:sp>
        <p:nvSpPr>
          <p:cNvPr id="11" name="Sous-titre 3"/>
          <p:cNvSpPr>
            <a:spLocks noGrp="1"/>
          </p:cNvSpPr>
          <p:nvPr>
            <p:ph type="subTitle" idx="1"/>
          </p:nvPr>
        </p:nvSpPr>
        <p:spPr>
          <a:xfrm>
            <a:off x="1839613" y="3326346"/>
            <a:ext cx="6400800" cy="1354511"/>
          </a:xfrm>
        </p:spPr>
        <p:txBody>
          <a:bodyPr>
            <a:normAutofit fontScale="62500" lnSpcReduction="20000"/>
          </a:bodyPr>
          <a:lstStyle>
            <a:lvl1pPr marL="0" indent="0" algn="ctr">
              <a:buNone/>
              <a:defRPr/>
            </a:lvl1pPr>
          </a:lstStyle>
          <a:p>
            <a:r>
              <a:rPr lang="en-US" sz="2900" b="1" smtClean="0">
                <a:solidFill>
                  <a:schemeClr val="tx1"/>
                </a:solidFill>
              </a:rPr>
              <a:t>Click to edit Master subtitle style</a:t>
            </a:r>
            <a:endParaRPr lang="fr-FR" dirty="0"/>
          </a:p>
        </p:txBody>
      </p:sp>
      <p:pic>
        <p:nvPicPr>
          <p:cNvPr id="12" name="Image 11" descr="Partners_IM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2357" y="5894501"/>
            <a:ext cx="4780643" cy="541806"/>
          </a:xfrm>
          <a:prstGeom prst="rect">
            <a:avLst/>
          </a:prstGeom>
        </p:spPr>
      </p:pic>
      <p:sp>
        <p:nvSpPr>
          <p:cNvPr id="13" name="Titre 4"/>
          <p:cNvSpPr>
            <a:spLocks noGrp="1"/>
          </p:cNvSpPr>
          <p:nvPr>
            <p:ph type="ctrTitle" idx="4294967295"/>
          </p:nvPr>
        </p:nvSpPr>
        <p:spPr>
          <a:xfrm>
            <a:off x="1839613" y="1723634"/>
            <a:ext cx="6400800" cy="1259967"/>
          </a:xfrm>
        </p:spPr>
        <p:txBody>
          <a:bodyPr>
            <a:normAutofit/>
          </a:bodyPr>
          <a:lstStyle/>
          <a:p>
            <a:pPr algn="ctr"/>
            <a:r>
              <a:rPr lang="en-US" sz="4800" b="1" smtClean="0"/>
              <a:t>Click to edit Master title style</a:t>
            </a:r>
            <a:endParaRPr lang="fr-FR" sz="4800" b="1" dirty="0"/>
          </a:p>
        </p:txBody>
      </p:sp>
      <p:pic>
        <p:nvPicPr>
          <p:cNvPr id="14" name="Image 8" descr="logo_en.gi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48778" y="4862285"/>
            <a:ext cx="1110240" cy="768131"/>
          </a:xfrm>
          <a:prstGeom prst="rect">
            <a:avLst/>
          </a:prstGeom>
        </p:spPr>
      </p:pic>
      <p:pic>
        <p:nvPicPr>
          <p:cNvPr id="15" name="Image 9" descr="logo_fp7.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97702" y="5033519"/>
            <a:ext cx="748727" cy="588285"/>
          </a:xfrm>
          <a:prstGeom prst="rect">
            <a:avLst/>
          </a:prstGeom>
        </p:spPr>
      </p:pic>
      <p:pic>
        <p:nvPicPr>
          <p:cNvPr id="16" name="Image 11" descr="Partners_IMG.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12357" y="5894501"/>
            <a:ext cx="4780643" cy="541806"/>
          </a:xfrm>
          <a:prstGeom prst="rect">
            <a:avLst/>
          </a:prstGeom>
        </p:spPr>
      </p:pic>
    </p:spTree>
    <p:extLst>
      <p:ext uri="{BB962C8B-B14F-4D97-AF65-F5344CB8AC3E}">
        <p14:creationId xmlns:p14="http://schemas.microsoft.com/office/powerpoint/2010/main" val="715398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Autofit/>
          </a:bodyPr>
          <a:lstStyle>
            <a:lvl1pPr>
              <a:defRPr lang="fr-FR" sz="3600"/>
            </a:lvl1pPr>
          </a:lstStyle>
          <a:p>
            <a:pPr lvl="0" algn="l"/>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lvl1pPr marL="342900" indent="-342900">
              <a:buSzPct val="100000"/>
              <a:buFontTx/>
              <a:buBlip>
                <a:blip r:embed="rId2"/>
              </a:buBlip>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e la date 3"/>
          <p:cNvSpPr>
            <a:spLocks noGrp="1"/>
          </p:cNvSpPr>
          <p:nvPr>
            <p:ph type="dt" sz="half" idx="10"/>
          </p:nvPr>
        </p:nvSpPr>
        <p:spPr/>
        <p:txBody>
          <a:bodyPr/>
          <a:lstStyle/>
          <a:p>
            <a:fld id="{C2E3E0F0-98EC-864A-B669-8D4991EA649C}" type="datetimeFigureOut">
              <a:rPr lang="fr-FR" smtClean="0"/>
              <a:pPr/>
              <a:t>14/02/2013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72AF6F-9E1C-7449-8F60-317903A46F8E}" type="slidenum">
              <a:rPr lang="fr-FR" smtClean="0"/>
              <a:pPr/>
              <a:t>‹#›</a:t>
            </a:fld>
            <a:endParaRPr lang="fr-FR"/>
          </a:p>
        </p:txBody>
      </p:sp>
    </p:spTree>
    <p:extLst>
      <p:ext uri="{BB962C8B-B14F-4D97-AF65-F5344CB8AC3E}">
        <p14:creationId xmlns:p14="http://schemas.microsoft.com/office/powerpoint/2010/main" val="537621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22190" y="720172"/>
            <a:ext cx="2057400" cy="5641683"/>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849990" y="720172"/>
            <a:ext cx="6019800" cy="5641683"/>
          </a:xfrm>
        </p:spPr>
        <p:txBody>
          <a:bodyPr vert="eaVert"/>
          <a:lstStyle>
            <a:lvl1pPr marL="342900" indent="-342900">
              <a:buSzPct val="100000"/>
              <a:buFontTx/>
              <a:buBlip>
                <a:blip r:embed="rId2"/>
              </a:buBlip>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e la date 3"/>
          <p:cNvSpPr>
            <a:spLocks noGrp="1"/>
          </p:cNvSpPr>
          <p:nvPr>
            <p:ph type="dt" sz="half" idx="10"/>
          </p:nvPr>
        </p:nvSpPr>
        <p:spPr/>
        <p:txBody>
          <a:bodyPr/>
          <a:lstStyle/>
          <a:p>
            <a:fld id="{C2E3E0F0-98EC-864A-B669-8D4991EA649C}" type="datetimeFigureOut">
              <a:rPr lang="fr-FR" smtClean="0"/>
              <a:pPr/>
              <a:t>14/02/2013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72AF6F-9E1C-7449-8F60-317903A46F8E}" type="slidenum">
              <a:rPr lang="fr-FR" smtClean="0"/>
              <a:pPr/>
              <a:t>‹#›</a:t>
            </a:fld>
            <a:endParaRPr lang="fr-FR"/>
          </a:p>
        </p:txBody>
      </p:sp>
    </p:spTree>
    <p:extLst>
      <p:ext uri="{BB962C8B-B14F-4D97-AF65-F5344CB8AC3E}">
        <p14:creationId xmlns:p14="http://schemas.microsoft.com/office/powerpoint/2010/main" val="3874225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12118BC9-17D3-4F0F-9060-59440A32829E}" type="slidenum">
              <a:rPr lang="en-US" smtClean="0"/>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665B2584-3FF0-44A5-8E3B-C59BFFAB1A93}" type="datetimeFigureOut">
              <a:rPr lang="en-US" smtClean="0"/>
              <a:pPr>
                <a:defRPr/>
              </a:pPr>
              <a:t>2/14/2013</a:t>
            </a:fld>
            <a:endParaRPr lang="en-US"/>
          </a:p>
        </p:txBody>
      </p:sp>
    </p:spTree>
    <p:extLst>
      <p:ext uri="{BB962C8B-B14F-4D97-AF65-F5344CB8AC3E}">
        <p14:creationId xmlns:p14="http://schemas.microsoft.com/office/powerpoint/2010/main" val="3269843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7" name="Espace réservé de la date 3"/>
          <p:cNvSpPr>
            <a:spLocks noGrp="1"/>
          </p:cNvSpPr>
          <p:nvPr>
            <p:ph type="dt" sz="half" idx="10"/>
          </p:nvPr>
        </p:nvSpPr>
        <p:spPr>
          <a:xfrm>
            <a:off x="457200" y="6465062"/>
            <a:ext cx="2133600" cy="365125"/>
          </a:xfrm>
        </p:spPr>
        <p:txBody>
          <a:bodyPr/>
          <a:lstStyle/>
          <a:p>
            <a:fld id="{C2E3E0F0-98EC-864A-B669-8D4991EA649C}" type="datetimeFigureOut">
              <a:rPr lang="fr-FR" smtClean="0"/>
              <a:pPr/>
              <a:t>14/02/2013</a:t>
            </a:fld>
            <a:endParaRPr lang="fr-FR"/>
          </a:p>
        </p:txBody>
      </p:sp>
      <p:sp>
        <p:nvSpPr>
          <p:cNvPr id="8" name="Espace réservé du pied de page 4"/>
          <p:cNvSpPr>
            <a:spLocks noGrp="1"/>
          </p:cNvSpPr>
          <p:nvPr>
            <p:ph type="ftr" sz="quarter" idx="11"/>
          </p:nvPr>
        </p:nvSpPr>
        <p:spPr>
          <a:xfrm>
            <a:off x="3124200" y="6465062"/>
            <a:ext cx="2895600" cy="365125"/>
          </a:xfrm>
        </p:spPr>
        <p:txBody>
          <a:bodyPr/>
          <a:lstStyle/>
          <a:p>
            <a:endParaRPr lang="fr-FR"/>
          </a:p>
        </p:txBody>
      </p:sp>
      <p:pic>
        <p:nvPicPr>
          <p:cNvPr id="9" name="Image 8" descr="logo_en.gi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48778" y="4862285"/>
            <a:ext cx="1110240" cy="768131"/>
          </a:xfrm>
          <a:prstGeom prst="rect">
            <a:avLst/>
          </a:prstGeom>
        </p:spPr>
      </p:pic>
      <p:pic>
        <p:nvPicPr>
          <p:cNvPr id="10" name="Image 9" descr="logo_fp7.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97702" y="5033519"/>
            <a:ext cx="748727" cy="588285"/>
          </a:xfrm>
          <a:prstGeom prst="rect">
            <a:avLst/>
          </a:prstGeom>
        </p:spPr>
      </p:pic>
      <p:sp>
        <p:nvSpPr>
          <p:cNvPr id="11" name="Sous-titre 3"/>
          <p:cNvSpPr>
            <a:spLocks noGrp="1"/>
          </p:cNvSpPr>
          <p:nvPr>
            <p:ph type="subTitle" idx="1"/>
          </p:nvPr>
        </p:nvSpPr>
        <p:spPr>
          <a:xfrm>
            <a:off x="1839613" y="3326346"/>
            <a:ext cx="6400800" cy="1354511"/>
          </a:xfrm>
        </p:spPr>
        <p:txBody>
          <a:bodyPr>
            <a:normAutofit fontScale="62500" lnSpcReduction="20000"/>
          </a:bodyPr>
          <a:lstStyle>
            <a:lvl1pPr marL="0" indent="0" algn="ctr">
              <a:buNone/>
              <a:defRPr/>
            </a:lvl1pPr>
          </a:lstStyle>
          <a:p>
            <a:r>
              <a:rPr lang="en-GB" sz="2900" b="1" dirty="0" smtClean="0">
                <a:solidFill>
                  <a:schemeClr val="tx1"/>
                </a:solidFill>
              </a:rPr>
              <a:t>Coordination </a:t>
            </a:r>
            <a:r>
              <a:rPr lang="en-GB" sz="2900" b="1" dirty="0">
                <a:solidFill>
                  <a:schemeClr val="tx1"/>
                </a:solidFill>
              </a:rPr>
              <a:t>and </a:t>
            </a:r>
            <a:r>
              <a:rPr lang="en-GB" sz="2900" b="1" dirty="0" smtClean="0">
                <a:solidFill>
                  <a:schemeClr val="tx1"/>
                </a:solidFill>
              </a:rPr>
              <a:t>Policy Development </a:t>
            </a:r>
            <a:r>
              <a:rPr lang="en-GB" sz="2900" b="1" dirty="0">
                <a:solidFill>
                  <a:schemeClr val="tx1"/>
                </a:solidFill>
              </a:rPr>
              <a:t>in </a:t>
            </a:r>
            <a:r>
              <a:rPr lang="en-GB" sz="2900" b="1" dirty="0" smtClean="0">
                <a:solidFill>
                  <a:schemeClr val="tx1"/>
                </a:solidFill>
              </a:rPr>
              <a:t>Preparation </a:t>
            </a:r>
            <a:r>
              <a:rPr lang="en-GB" sz="2900" b="1" dirty="0">
                <a:solidFill>
                  <a:schemeClr val="tx1"/>
                </a:solidFill>
              </a:rPr>
              <a:t>for a </a:t>
            </a:r>
            <a:r>
              <a:rPr lang="en-GB" sz="2900" b="1" dirty="0" smtClean="0">
                <a:solidFill>
                  <a:srgbClr val="16803F"/>
                </a:solidFill>
              </a:rPr>
              <a:t>European Open Biodiversity Knowledge Management System</a:t>
            </a:r>
            <a:endParaRPr lang="en-GB" sz="2900" b="1" dirty="0">
              <a:solidFill>
                <a:srgbClr val="16803F"/>
              </a:solidFill>
            </a:endParaRPr>
          </a:p>
          <a:p>
            <a:endParaRPr lang="en-GB" sz="2900" i="1" dirty="0" smtClean="0">
              <a:solidFill>
                <a:srgbClr val="000000"/>
              </a:solidFill>
              <a:ea typeface="Helvetica" charset="0"/>
              <a:cs typeface="Helvetica" charset="0"/>
            </a:endParaRPr>
          </a:p>
          <a:p>
            <a:endParaRPr lang="en-GB" sz="2900" i="1" dirty="0" smtClean="0">
              <a:solidFill>
                <a:srgbClr val="000000"/>
              </a:solidFill>
              <a:ea typeface="Helvetica" charset="0"/>
              <a:cs typeface="Helvetica" charset="0"/>
            </a:endParaRPr>
          </a:p>
          <a:p>
            <a:r>
              <a:rPr lang="en-GB" sz="2200" i="1" dirty="0" smtClean="0">
                <a:solidFill>
                  <a:srgbClr val="CCCCCC"/>
                </a:solidFill>
                <a:ea typeface="Helvetica" charset="0"/>
                <a:cs typeface="Helvetica" charset="0"/>
              </a:rPr>
              <a:t>Supported </a:t>
            </a:r>
            <a:r>
              <a:rPr lang="en-GB" sz="2200" i="1" dirty="0">
                <a:solidFill>
                  <a:srgbClr val="CCCCCC"/>
                </a:solidFill>
                <a:ea typeface="Helvetica" charset="0"/>
                <a:cs typeface="Helvetica" charset="0"/>
              </a:rPr>
              <a:t>by the European Commission through its FP7 research funding programme </a:t>
            </a:r>
          </a:p>
          <a:p>
            <a:endParaRPr lang="fr-FR" dirty="0"/>
          </a:p>
        </p:txBody>
      </p:sp>
      <p:pic>
        <p:nvPicPr>
          <p:cNvPr id="12" name="Image 11" descr="Partners_IMG.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12357" y="5894501"/>
            <a:ext cx="4780643" cy="541806"/>
          </a:xfrm>
          <a:prstGeom prst="rect">
            <a:avLst/>
          </a:prstGeom>
        </p:spPr>
      </p:pic>
      <p:sp>
        <p:nvSpPr>
          <p:cNvPr id="13" name="Titre 4"/>
          <p:cNvSpPr>
            <a:spLocks noGrp="1"/>
          </p:cNvSpPr>
          <p:nvPr>
            <p:ph type="ctrTitle" idx="4294967295"/>
          </p:nvPr>
        </p:nvSpPr>
        <p:spPr>
          <a:xfrm>
            <a:off x="1839613" y="1723634"/>
            <a:ext cx="6400800" cy="1259967"/>
          </a:xfrm>
        </p:spPr>
        <p:txBody>
          <a:bodyPr>
            <a:normAutofit/>
          </a:bodyPr>
          <a:lstStyle/>
          <a:p>
            <a:pPr algn="ctr"/>
            <a:r>
              <a:rPr lang="fr-FR" sz="4800" b="1" dirty="0" smtClean="0"/>
              <a:t>pro-iBiopshere</a:t>
            </a:r>
            <a:endParaRPr lang="fr-FR" sz="4800" b="1" dirty="0"/>
          </a:p>
        </p:txBody>
      </p:sp>
    </p:spTree>
    <p:extLst>
      <p:ext uri="{BB962C8B-B14F-4D97-AF65-F5344CB8AC3E}">
        <p14:creationId xmlns:p14="http://schemas.microsoft.com/office/powerpoint/2010/main" val="151778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sz="3600" b="1"/>
            </a:lvl1pPr>
          </a:lstStyle>
          <a:p>
            <a:r>
              <a:rPr lang="en-US" dirty="0" smtClean="0"/>
              <a:t>Click to edit Master title style</a:t>
            </a:r>
            <a:endParaRPr lang="fr-FR" dirty="0"/>
          </a:p>
        </p:txBody>
      </p:sp>
      <p:sp>
        <p:nvSpPr>
          <p:cNvPr id="3" name="Espace réservé du contenu 2"/>
          <p:cNvSpPr>
            <a:spLocks noGrp="1"/>
          </p:cNvSpPr>
          <p:nvPr>
            <p:ph idx="1" hasCustomPrompt="1"/>
          </p:nvPr>
        </p:nvSpPr>
        <p:spPr>
          <a:xfrm>
            <a:off x="369560" y="723441"/>
            <a:ext cx="8404880" cy="5378155"/>
          </a:xfrm>
        </p:spPr>
        <p:txBody>
          <a:bodyPr/>
          <a:lstStyle>
            <a:lvl1pPr marL="536575" marR="0" indent="0" algn="l" defTabSz="457200" rtl="0" eaLnBrk="1" fontAlgn="auto" latinLnBrk="0" hangingPunct="1">
              <a:lnSpc>
                <a:spcPct val="100000"/>
              </a:lnSpc>
              <a:spcBef>
                <a:spcPct val="20000"/>
              </a:spcBef>
              <a:spcAft>
                <a:spcPts val="0"/>
              </a:spcAft>
              <a:buClrTx/>
              <a:buSzTx/>
              <a:buFont typeface="Arial"/>
              <a:buBlip>
                <a:blip r:embed="rId2"/>
              </a:buBlip>
              <a:tabLst/>
              <a:defRPr sz="2800"/>
            </a:lvl1pPr>
            <a:lvl3pPr>
              <a:defRPr sz="2400"/>
            </a:lvl3pPr>
            <a:lvl4pPr>
              <a:defRPr sz="2000"/>
            </a:lvl4pPr>
            <a:lvl5pPr>
              <a:defRPr sz="1800"/>
            </a:lvl5pPr>
            <a:lvl6pPr>
              <a:defRPr sz="1600"/>
            </a:lvl6pPr>
          </a:lstStyle>
          <a:p>
            <a:pPr lvl="0"/>
            <a:r>
              <a:rPr lang="fr-FR" dirty="0" smtClean="0"/>
              <a:t>Cliquez pour modifier les styles du texte du masque</a:t>
            </a:r>
          </a:p>
          <a:p>
            <a:pPr lvl="2"/>
            <a:r>
              <a:rPr lang="fr-FR" dirty="0" smtClean="0"/>
              <a:t>Deuxième niveau</a:t>
            </a:r>
          </a:p>
          <a:p>
            <a:pPr lvl="3"/>
            <a:r>
              <a:rPr lang="fr-FR" dirty="0" smtClean="0"/>
              <a:t>Troisième niveau</a:t>
            </a:r>
          </a:p>
          <a:p>
            <a:pPr lvl="4"/>
            <a:r>
              <a:rPr lang="fr-FR" dirty="0" smtClean="0"/>
              <a:t>Quatrième niveau</a:t>
            </a:r>
          </a:p>
          <a:p>
            <a:pPr lvl="5"/>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C2E3E0F0-98EC-864A-B669-8D4991EA649C}" type="datetimeFigureOut">
              <a:rPr lang="fr-FR" smtClean="0"/>
              <a:pPr/>
              <a:t>14/02/2013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72AF6F-9E1C-7449-8F60-317903A46F8E}" type="slidenum">
              <a:rPr lang="fr-FR" smtClean="0"/>
              <a:pPr/>
              <a:t>‹#›</a:t>
            </a:fld>
            <a:endParaRPr lang="fr-FR"/>
          </a:p>
        </p:txBody>
      </p:sp>
    </p:spTree>
    <p:extLst>
      <p:ext uri="{BB962C8B-B14F-4D97-AF65-F5344CB8AC3E}">
        <p14:creationId xmlns:p14="http://schemas.microsoft.com/office/powerpoint/2010/main" val="35983871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85800" y="2747963"/>
            <a:ext cx="7772400" cy="1362075"/>
          </a:xfrm>
        </p:spPr>
        <p:txBody>
          <a:bodyPr anchor="t"/>
          <a:lstStyle>
            <a:lvl1pPr algn="ctr">
              <a:defRPr sz="4800" b="1" cap="all"/>
            </a:lvl1pPr>
          </a:lstStyle>
          <a:p>
            <a:r>
              <a:rPr lang="en-US" smtClean="0"/>
              <a:t>Click to edit Master title style</a:t>
            </a:r>
            <a:endParaRPr lang="fr-FR" dirty="0"/>
          </a:p>
        </p:txBody>
      </p:sp>
      <p:sp>
        <p:nvSpPr>
          <p:cNvPr id="3" name="Espace réservé du texte 2"/>
          <p:cNvSpPr>
            <a:spLocks noGrp="1"/>
          </p:cNvSpPr>
          <p:nvPr>
            <p:ph type="body" idx="1"/>
          </p:nvPr>
        </p:nvSpPr>
        <p:spPr>
          <a:xfrm>
            <a:off x="685800" y="1224643"/>
            <a:ext cx="7772400" cy="1500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p>
            <a:fld id="{C2E3E0F0-98EC-864A-B669-8D4991EA649C}" type="datetimeFigureOut">
              <a:rPr lang="fr-FR" smtClean="0"/>
              <a:pPr/>
              <a:t>14/02/2013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72AF6F-9E1C-7449-8F60-317903A46F8E}" type="slidenum">
              <a:rPr lang="fr-FR" smtClean="0"/>
              <a:pPr/>
              <a:t>‹#›</a:t>
            </a:fld>
            <a:endParaRPr lang="fr-FR"/>
          </a:p>
        </p:txBody>
      </p:sp>
    </p:spTree>
    <p:extLst>
      <p:ext uri="{BB962C8B-B14F-4D97-AF65-F5344CB8AC3E}">
        <p14:creationId xmlns:p14="http://schemas.microsoft.com/office/powerpoint/2010/main" val="2723204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sz="3600"/>
            </a:lvl1pPr>
          </a:lstStyle>
          <a:p>
            <a:r>
              <a:rPr lang="en-US" smtClean="0"/>
              <a:t>Click to edit Master title style</a:t>
            </a:r>
            <a:endParaRPr lang="fr-FR" dirty="0"/>
          </a:p>
        </p:txBody>
      </p:sp>
      <p:sp>
        <p:nvSpPr>
          <p:cNvPr id="3" name="Espace réservé du contenu 2"/>
          <p:cNvSpPr>
            <a:spLocks noGrp="1"/>
          </p:cNvSpPr>
          <p:nvPr>
            <p:ph sz="half" idx="1"/>
          </p:nvPr>
        </p:nvSpPr>
        <p:spPr>
          <a:xfrm>
            <a:off x="823804" y="1351414"/>
            <a:ext cx="4038600" cy="4525963"/>
          </a:xfrm>
        </p:spPr>
        <p:txBody>
          <a:bodyPr/>
          <a:lstStyle>
            <a:lvl1pPr marL="457200" indent="-457200">
              <a:buSzPct val="100000"/>
              <a:buFontTx/>
              <a:buBlip>
                <a:blip r:embed="rId2"/>
              </a:buBlip>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u contenu 3"/>
          <p:cNvSpPr>
            <a:spLocks noGrp="1"/>
          </p:cNvSpPr>
          <p:nvPr>
            <p:ph sz="half" idx="2"/>
          </p:nvPr>
        </p:nvSpPr>
        <p:spPr>
          <a:xfrm>
            <a:off x="5014804" y="13514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Espace réservé de la date 4"/>
          <p:cNvSpPr>
            <a:spLocks noGrp="1"/>
          </p:cNvSpPr>
          <p:nvPr>
            <p:ph type="dt" sz="half" idx="10"/>
          </p:nvPr>
        </p:nvSpPr>
        <p:spPr/>
        <p:txBody>
          <a:bodyPr/>
          <a:lstStyle/>
          <a:p>
            <a:fld id="{C2E3E0F0-98EC-864A-B669-8D4991EA649C}" type="datetimeFigureOut">
              <a:rPr lang="fr-FR" smtClean="0"/>
              <a:pPr/>
              <a:t>14/02/2013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72AF6F-9E1C-7449-8F60-317903A46F8E}" type="slidenum">
              <a:rPr lang="fr-FR" smtClean="0"/>
              <a:pPr/>
              <a:t>‹#›</a:t>
            </a:fld>
            <a:endParaRPr lang="fr-FR"/>
          </a:p>
        </p:txBody>
      </p:sp>
    </p:spTree>
    <p:extLst>
      <p:ext uri="{BB962C8B-B14F-4D97-AF65-F5344CB8AC3E}">
        <p14:creationId xmlns:p14="http://schemas.microsoft.com/office/powerpoint/2010/main" val="2439977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Autofit/>
          </a:bodyPr>
          <a:lstStyle>
            <a:lvl1pPr>
              <a:defRPr lang="fr-FR" sz="3600" dirty="0"/>
            </a:lvl1pPr>
          </a:lstStyle>
          <a:p>
            <a:pPr lvl="0" algn="l"/>
            <a:r>
              <a:rPr lang="en-US" smtClean="0"/>
              <a:t>Click to edit Master title style</a:t>
            </a:r>
            <a:endParaRPr lang="fr-FR" dirty="0"/>
          </a:p>
        </p:txBody>
      </p:sp>
      <p:sp>
        <p:nvSpPr>
          <p:cNvPr id="3" name="Espace réservé du texte 2"/>
          <p:cNvSpPr>
            <a:spLocks noGrp="1"/>
          </p:cNvSpPr>
          <p:nvPr>
            <p:ph type="body" idx="1"/>
          </p:nvPr>
        </p:nvSpPr>
        <p:spPr>
          <a:xfrm>
            <a:off x="823804" y="1086805"/>
            <a:ext cx="4040188" cy="80000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823804" y="1886807"/>
            <a:ext cx="4040188" cy="3951288"/>
          </a:xfrm>
        </p:spPr>
        <p:txBody>
          <a:bodyPr/>
          <a:lstStyle>
            <a:lvl1pPr marL="342900" indent="-342900">
              <a:buSzPct val="100000"/>
              <a:buFontTx/>
              <a:buBlip>
                <a:blip r:embed="rId2"/>
              </a:buBlip>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Espace réservé du texte 4"/>
          <p:cNvSpPr>
            <a:spLocks noGrp="1"/>
          </p:cNvSpPr>
          <p:nvPr>
            <p:ph type="body" sz="quarter" idx="3"/>
          </p:nvPr>
        </p:nvSpPr>
        <p:spPr>
          <a:xfrm>
            <a:off x="5011629" y="1086805"/>
            <a:ext cx="4041775" cy="80000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5011629" y="1886807"/>
            <a:ext cx="4041775" cy="3951288"/>
          </a:xfrm>
        </p:spPr>
        <p:txBody>
          <a:bodyPr/>
          <a:lstStyle>
            <a:lvl1pPr marL="342900" indent="-342900">
              <a:defRPr lang="fr-FR" sz="2400" kern="1200" dirty="0" smtClean="0">
                <a:solidFill>
                  <a:schemeClr val="tx1"/>
                </a:solidFill>
                <a:latin typeface="+mn-lt"/>
                <a:ea typeface="+mn-ea"/>
                <a:cs typeface="+mn-cs"/>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l" defTabSz="457200" rtl="0" eaLnBrk="1" latinLnBrk="0" hangingPunct="1">
              <a:spcBef>
                <a:spcPct val="20000"/>
              </a:spcBef>
              <a:buSzPct val="100000"/>
              <a:buFontTx/>
              <a:buBlip>
                <a:blip r:embed="rId2"/>
              </a:buBlip>
            </a:pPr>
            <a:r>
              <a:rPr lang="en-US" smtClean="0"/>
              <a:t>Click to edit Master text styles</a:t>
            </a:r>
          </a:p>
          <a:p>
            <a:pPr marL="342900" lvl="1" indent="-342900" algn="l" defTabSz="457200" rtl="0" eaLnBrk="1" latinLnBrk="0" hangingPunct="1">
              <a:spcBef>
                <a:spcPct val="20000"/>
              </a:spcBef>
              <a:buSzPct val="100000"/>
              <a:buFontTx/>
              <a:buBlip>
                <a:blip r:embed="rId2"/>
              </a:buBlip>
            </a:pPr>
            <a:r>
              <a:rPr lang="en-US" smtClean="0"/>
              <a:t>Second level</a:t>
            </a:r>
          </a:p>
          <a:p>
            <a:pPr marL="342900" lvl="2" indent="-342900" algn="l" defTabSz="457200" rtl="0" eaLnBrk="1" latinLnBrk="0" hangingPunct="1">
              <a:spcBef>
                <a:spcPct val="20000"/>
              </a:spcBef>
              <a:buSzPct val="100000"/>
              <a:buFontTx/>
              <a:buBlip>
                <a:blip r:embed="rId2"/>
              </a:buBlip>
            </a:pPr>
            <a:r>
              <a:rPr lang="en-US" smtClean="0"/>
              <a:t>Third level</a:t>
            </a:r>
          </a:p>
          <a:p>
            <a:pPr marL="342900" lvl="3" indent="-342900" algn="l" defTabSz="457200" rtl="0" eaLnBrk="1" latinLnBrk="0" hangingPunct="1">
              <a:spcBef>
                <a:spcPct val="20000"/>
              </a:spcBef>
              <a:buSzPct val="100000"/>
              <a:buFontTx/>
              <a:buBlip>
                <a:blip r:embed="rId2"/>
              </a:buBlip>
            </a:pPr>
            <a:r>
              <a:rPr lang="en-US" smtClean="0"/>
              <a:t>Fourth level</a:t>
            </a:r>
          </a:p>
          <a:p>
            <a:pPr marL="342900" lvl="4" indent="-342900" algn="l" defTabSz="457200" rtl="0" eaLnBrk="1" latinLnBrk="0" hangingPunct="1">
              <a:spcBef>
                <a:spcPct val="20000"/>
              </a:spcBef>
              <a:buSzPct val="100000"/>
              <a:buFontTx/>
              <a:buBlip>
                <a:blip r:embed="rId2"/>
              </a:buBlip>
            </a:pPr>
            <a:r>
              <a:rPr lang="en-US" smtClean="0"/>
              <a:t>Fifth level</a:t>
            </a:r>
            <a:endParaRPr lang="fr-FR" dirty="0"/>
          </a:p>
        </p:txBody>
      </p:sp>
      <p:sp>
        <p:nvSpPr>
          <p:cNvPr id="7" name="Espace réservé de la date 6"/>
          <p:cNvSpPr>
            <a:spLocks noGrp="1"/>
          </p:cNvSpPr>
          <p:nvPr>
            <p:ph type="dt" sz="half" idx="10"/>
          </p:nvPr>
        </p:nvSpPr>
        <p:spPr/>
        <p:txBody>
          <a:bodyPr/>
          <a:lstStyle/>
          <a:p>
            <a:fld id="{C2E3E0F0-98EC-864A-B669-8D4991EA649C}" type="datetimeFigureOut">
              <a:rPr lang="fr-FR" smtClean="0"/>
              <a:pPr/>
              <a:t>14/02/2013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A72AF6F-9E1C-7449-8F60-317903A46F8E}" type="slidenum">
              <a:rPr lang="fr-FR" smtClean="0"/>
              <a:pPr/>
              <a:t>‹#›</a:t>
            </a:fld>
            <a:endParaRPr lang="fr-FR"/>
          </a:p>
        </p:txBody>
      </p:sp>
    </p:spTree>
    <p:extLst>
      <p:ext uri="{BB962C8B-B14F-4D97-AF65-F5344CB8AC3E}">
        <p14:creationId xmlns:p14="http://schemas.microsoft.com/office/powerpoint/2010/main" val="362447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Autofit/>
          </a:bodyPr>
          <a:lstStyle>
            <a:lvl1pPr>
              <a:defRPr lang="fr-FR" sz="3600"/>
            </a:lvl1pPr>
          </a:lstStyle>
          <a:p>
            <a:pPr lvl="0" algn="l"/>
            <a:r>
              <a:rPr lang="en-US" smtClean="0"/>
              <a:t>Click to edit Master title style</a:t>
            </a:r>
            <a:endParaRPr lang="fr-FR"/>
          </a:p>
        </p:txBody>
      </p:sp>
      <p:sp>
        <p:nvSpPr>
          <p:cNvPr id="3" name="Espace réservé de la date 2"/>
          <p:cNvSpPr>
            <a:spLocks noGrp="1"/>
          </p:cNvSpPr>
          <p:nvPr>
            <p:ph type="dt" sz="half" idx="10"/>
          </p:nvPr>
        </p:nvSpPr>
        <p:spPr/>
        <p:txBody>
          <a:bodyPr/>
          <a:lstStyle/>
          <a:p>
            <a:fld id="{C2E3E0F0-98EC-864A-B669-8D4991EA649C}" type="datetimeFigureOut">
              <a:rPr lang="fr-FR" smtClean="0"/>
              <a:pPr/>
              <a:t>14/02/2013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A72AF6F-9E1C-7449-8F60-317903A46F8E}" type="slidenum">
              <a:rPr lang="fr-FR" smtClean="0"/>
              <a:pPr/>
              <a:t>‹#›</a:t>
            </a:fld>
            <a:endParaRPr lang="fr-FR"/>
          </a:p>
        </p:txBody>
      </p:sp>
    </p:spTree>
    <p:extLst>
      <p:ext uri="{BB962C8B-B14F-4D97-AF65-F5344CB8AC3E}">
        <p14:creationId xmlns:p14="http://schemas.microsoft.com/office/powerpoint/2010/main" val="2637627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2E3E0F0-98EC-864A-B669-8D4991EA649C}" type="datetimeFigureOut">
              <a:rPr lang="fr-FR" smtClean="0"/>
              <a:pPr/>
              <a:t>14/02/2013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A72AF6F-9E1C-7449-8F60-317903A46F8E}" type="slidenum">
              <a:rPr lang="fr-FR" smtClean="0"/>
              <a:pPr/>
              <a:t>‹#›</a:t>
            </a:fld>
            <a:endParaRPr lang="fr-FR"/>
          </a:p>
        </p:txBody>
      </p:sp>
    </p:spTree>
    <p:extLst>
      <p:ext uri="{BB962C8B-B14F-4D97-AF65-F5344CB8AC3E}">
        <p14:creationId xmlns:p14="http://schemas.microsoft.com/office/powerpoint/2010/main" val="398831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10711" y="824923"/>
            <a:ext cx="3008313" cy="1099899"/>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928561" y="824924"/>
            <a:ext cx="5111750" cy="5550025"/>
          </a:xfrm>
        </p:spPr>
        <p:txBody>
          <a:bodyPr/>
          <a:lstStyle>
            <a:lvl1pPr marL="342900" indent="-342900">
              <a:buSzPct val="100000"/>
              <a:buFontTx/>
              <a:buBlip>
                <a:blip r:embed="rId2"/>
              </a:buBlip>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u texte 3"/>
          <p:cNvSpPr>
            <a:spLocks noGrp="1"/>
          </p:cNvSpPr>
          <p:nvPr>
            <p:ph type="body" sz="half" idx="2"/>
          </p:nvPr>
        </p:nvSpPr>
        <p:spPr>
          <a:xfrm>
            <a:off x="810711" y="1924823"/>
            <a:ext cx="3008313" cy="44501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4"/>
          <p:cNvSpPr>
            <a:spLocks noGrp="1"/>
          </p:cNvSpPr>
          <p:nvPr>
            <p:ph type="dt" sz="half" idx="10"/>
          </p:nvPr>
        </p:nvSpPr>
        <p:spPr/>
        <p:txBody>
          <a:bodyPr/>
          <a:lstStyle/>
          <a:p>
            <a:fld id="{C2E3E0F0-98EC-864A-B669-8D4991EA649C}" type="datetimeFigureOut">
              <a:rPr lang="fr-FR" smtClean="0"/>
              <a:pPr/>
              <a:t>14/02/2013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72AF6F-9E1C-7449-8F60-317903A46F8E}" type="slidenum">
              <a:rPr lang="fr-FR" smtClean="0"/>
              <a:pPr/>
              <a:t>‹#›</a:t>
            </a:fld>
            <a:endParaRPr lang="fr-FR"/>
          </a:p>
        </p:txBody>
      </p:sp>
    </p:spTree>
    <p:extLst>
      <p:ext uri="{BB962C8B-B14F-4D97-AF65-F5344CB8AC3E}">
        <p14:creationId xmlns:p14="http://schemas.microsoft.com/office/powerpoint/2010/main" val="391040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198171" y="4997010"/>
            <a:ext cx="5486400" cy="566738"/>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2198171" y="80918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r-FR"/>
          </a:p>
        </p:txBody>
      </p:sp>
      <p:sp>
        <p:nvSpPr>
          <p:cNvPr id="4" name="Espace réservé du texte 3"/>
          <p:cNvSpPr>
            <a:spLocks noGrp="1"/>
          </p:cNvSpPr>
          <p:nvPr>
            <p:ph type="body" sz="half" idx="2"/>
          </p:nvPr>
        </p:nvSpPr>
        <p:spPr>
          <a:xfrm>
            <a:off x="2198171" y="556374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4"/>
          <p:cNvSpPr>
            <a:spLocks noGrp="1"/>
          </p:cNvSpPr>
          <p:nvPr>
            <p:ph type="dt" sz="half" idx="10"/>
          </p:nvPr>
        </p:nvSpPr>
        <p:spPr/>
        <p:txBody>
          <a:bodyPr/>
          <a:lstStyle/>
          <a:p>
            <a:fld id="{C2E3E0F0-98EC-864A-B669-8D4991EA649C}" type="datetimeFigureOut">
              <a:rPr lang="fr-FR" smtClean="0"/>
              <a:pPr/>
              <a:t>14/02/2013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A72AF6F-9E1C-7449-8F60-317903A46F8E}" type="slidenum">
              <a:rPr lang="fr-FR" smtClean="0"/>
              <a:pPr/>
              <a:t>‹#›</a:t>
            </a:fld>
            <a:endParaRPr lang="fr-FR"/>
          </a:p>
        </p:txBody>
      </p:sp>
    </p:spTree>
    <p:extLst>
      <p:ext uri="{BB962C8B-B14F-4D97-AF65-F5344CB8AC3E}">
        <p14:creationId xmlns:p14="http://schemas.microsoft.com/office/powerpoint/2010/main" val="1556720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2.wdp"/><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microsoft.com/office/2007/relationships/hdphoto" Target="../media/hdphoto1.wdp"/><Relationship Id="rId20" Type="http://schemas.microsoft.com/office/2007/relationships/hdphoto" Target="../media/hdphoto3.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microsoft.com/office/2007/relationships/hdphoto" Target="../media/hdphoto6.wdp"/><Relationship Id="rId5" Type="http://schemas.openxmlformats.org/officeDocument/2006/relationships/slideLayout" Target="../slideLayouts/slideLayout5.xml"/><Relationship Id="rId15" Type="http://schemas.openxmlformats.org/officeDocument/2006/relationships/image" Target="../media/image1.png"/><Relationship Id="rId23" Type="http://schemas.microsoft.com/office/2007/relationships/hdphoto" Target="../media/hdphoto5.wdp"/><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microsoft.com/office/2007/relationships/hdphoto" Target="../media/hdphoto4.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39119" y="809706"/>
            <a:ext cx="8404880" cy="5378155"/>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Rectangle 6"/>
          <p:cNvSpPr/>
          <p:nvPr/>
        </p:nvSpPr>
        <p:spPr>
          <a:xfrm>
            <a:off x="0" y="6436307"/>
            <a:ext cx="9144000" cy="421694"/>
          </a:xfrm>
          <a:prstGeom prst="rect">
            <a:avLst/>
          </a:prstGeom>
          <a:solidFill>
            <a:srgbClr val="CBCBC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8" name="Rectangle 7"/>
          <p:cNvSpPr/>
          <p:nvPr/>
        </p:nvSpPr>
        <p:spPr>
          <a:xfrm>
            <a:off x="0" y="0"/>
            <a:ext cx="9144000" cy="64545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Rectangle 8"/>
          <p:cNvSpPr/>
          <p:nvPr/>
        </p:nvSpPr>
        <p:spPr>
          <a:xfrm>
            <a:off x="0" y="645459"/>
            <a:ext cx="739119" cy="5790848"/>
          </a:xfrm>
          <a:prstGeom prst="rect">
            <a:avLst/>
          </a:prstGeom>
          <a:solidFill>
            <a:srgbClr val="008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0" name="Image 9"/>
          <p:cNvPicPr>
            <a:picLocks noChangeAspect="1"/>
          </p:cNvPicPr>
          <p:nvPr/>
        </p:nvPicPr>
        <p:blipFill>
          <a:blip r:embed="rId15">
            <a:extLst>
              <a:ext uri="{BEBA8EAE-BF5A-486C-A8C5-ECC9F3942E4B}">
                <a14:imgProps xmlns:a14="http://schemas.microsoft.com/office/drawing/2010/main">
                  <a14:imgLayer r:embed="rId16">
                    <a14:imgEffect>
                      <a14:backgroundRemoval t="5096" b="94268" l="8537" r="93293">
                        <a14:foregroundMark x1="22561" y1="15924" x2="22561" y2="15924"/>
                        <a14:foregroundMark x1="50000" y1="5096" x2="50000" y2="5096"/>
                        <a14:foregroundMark x1="93902" y1="58599" x2="93902" y2="58599"/>
                        <a14:foregroundMark x1="53049" y1="94268" x2="53049" y2="94268"/>
                      </a14:backgroundRemoval>
                    </a14:imgEffect>
                  </a14:imgLayer>
                </a14:imgProps>
              </a:ext>
            </a:extLst>
          </a:blip>
          <a:stretch>
            <a:fillRect/>
          </a:stretch>
        </p:blipFill>
        <p:spPr>
          <a:xfrm>
            <a:off x="7775047" y="6457509"/>
            <a:ext cx="372591" cy="356688"/>
          </a:xfrm>
          <a:prstGeom prst="rect">
            <a:avLst/>
          </a:prstGeom>
        </p:spPr>
      </p:pic>
      <p:pic>
        <p:nvPicPr>
          <p:cNvPr id="11" name="Image 10"/>
          <p:cNvPicPr>
            <a:picLocks noChangeAspect="1"/>
          </p:cNvPicPr>
          <p:nvPr/>
        </p:nvPicPr>
        <p:blipFill>
          <a:blip r:embed="rId17">
            <a:extLst>
              <a:ext uri="{BEBA8EAE-BF5A-486C-A8C5-ECC9F3942E4B}">
                <a14:imgProps xmlns:a14="http://schemas.microsoft.com/office/drawing/2010/main">
                  <a14:imgLayer r:embed="rId18">
                    <a14:imgEffect>
                      <a14:backgroundRemoval t="4459" b="94268" l="8537" r="93293">
                        <a14:foregroundMark x1="43902" y1="4459" x2="43902" y2="4459"/>
                        <a14:foregroundMark x1="84146" y1="78344" x2="84146" y2="78344"/>
                        <a14:foregroundMark x1="60366" y1="92357" x2="60366" y2="92357"/>
                        <a14:foregroundMark x1="54268" y1="94904" x2="54268" y2="94904"/>
                        <a14:foregroundMark x1="93293" y1="50318" x2="93293" y2="50318"/>
                      </a14:backgroundRemoval>
                    </a14:imgEffect>
                  </a14:imgLayer>
                </a14:imgProps>
              </a:ext>
            </a:extLst>
          </a:blip>
          <a:stretch>
            <a:fillRect/>
          </a:stretch>
        </p:blipFill>
        <p:spPr>
          <a:xfrm>
            <a:off x="8147639" y="6457509"/>
            <a:ext cx="389294" cy="372678"/>
          </a:xfrm>
          <a:prstGeom prst="rect">
            <a:avLst/>
          </a:prstGeom>
        </p:spPr>
      </p:pic>
      <p:pic>
        <p:nvPicPr>
          <p:cNvPr id="12" name="Image 11"/>
          <p:cNvPicPr>
            <a:picLocks noChangeAspect="1"/>
          </p:cNvPicPr>
          <p:nvPr/>
        </p:nvPicPr>
        <p:blipFill>
          <a:blip r:embed="rId19">
            <a:extLst>
              <a:ext uri="{BEBA8EAE-BF5A-486C-A8C5-ECC9F3942E4B}">
                <a14:imgProps xmlns:a14="http://schemas.microsoft.com/office/drawing/2010/main">
                  <a14:imgLayer r:embed="rId20">
                    <a14:imgEffect>
                      <a14:backgroundRemoval t="5096" b="94268" l="8537" r="93293">
                        <a14:foregroundMark x1="37805" y1="6369" x2="37805" y2="6369"/>
                        <a14:foregroundMark x1="91463" y1="66242" x2="91463" y2="66242"/>
                        <a14:foregroundMark x1="57317" y1="92994" x2="57317" y2="92994"/>
                        <a14:foregroundMark x1="51829" y1="94904" x2="51829" y2="94904"/>
                        <a14:foregroundMark x1="93293" y1="51592" x2="93293" y2="51592"/>
                      </a14:backgroundRemoval>
                    </a14:imgEffect>
                  </a14:imgLayer>
                </a14:imgProps>
              </a:ext>
            </a:extLst>
          </a:blip>
          <a:stretch>
            <a:fillRect/>
          </a:stretch>
        </p:blipFill>
        <p:spPr>
          <a:xfrm>
            <a:off x="8536933" y="6457509"/>
            <a:ext cx="389294" cy="372678"/>
          </a:xfrm>
          <a:prstGeom prst="rect">
            <a:avLst/>
          </a:prstGeom>
        </p:spPr>
      </p:pic>
      <p:pic>
        <p:nvPicPr>
          <p:cNvPr id="13" name="Image 12"/>
          <p:cNvPicPr>
            <a:picLocks noChangeAspect="1"/>
          </p:cNvPicPr>
          <p:nvPr/>
        </p:nvPicPr>
        <p:blipFill>
          <a:blip r:embed="rId21"/>
          <a:stretch>
            <a:fillRect/>
          </a:stretch>
        </p:blipFill>
        <p:spPr>
          <a:xfrm>
            <a:off x="81643" y="87942"/>
            <a:ext cx="2447361" cy="483551"/>
          </a:xfrm>
          <a:prstGeom prst="rect">
            <a:avLst/>
          </a:prstGeom>
        </p:spPr>
      </p:pic>
      <p:sp>
        <p:nvSpPr>
          <p:cNvPr id="2" name="Espace réservé du titre 1"/>
          <p:cNvSpPr>
            <a:spLocks noGrp="1"/>
          </p:cNvSpPr>
          <p:nvPr>
            <p:ph type="title"/>
          </p:nvPr>
        </p:nvSpPr>
        <p:spPr>
          <a:xfrm>
            <a:off x="2676500" y="0"/>
            <a:ext cx="6467499" cy="637347"/>
          </a:xfrm>
          <a:prstGeom prst="rect">
            <a:avLst/>
          </a:prstGeom>
        </p:spPr>
        <p:txBody>
          <a:bodyPr vert="horz" lIns="91440" tIns="45720" rIns="91440" bIns="45720" rtlCol="0" anchor="ctr">
            <a:noAutofit/>
          </a:bodyPr>
          <a:lstStyle/>
          <a:p>
            <a:r>
              <a:rPr lang="fr-FR" dirty="0" smtClean="0"/>
              <a:t>Cliquez et modifiez le titre</a:t>
            </a:r>
            <a:endParaRPr lang="fr-FR" dirty="0"/>
          </a:p>
        </p:txBody>
      </p:sp>
      <p:sp>
        <p:nvSpPr>
          <p:cNvPr id="4" name="Espace réservé de la date 3"/>
          <p:cNvSpPr>
            <a:spLocks noGrp="1"/>
          </p:cNvSpPr>
          <p:nvPr>
            <p:ph type="dt" sz="half" idx="2"/>
          </p:nvPr>
        </p:nvSpPr>
        <p:spPr>
          <a:xfrm>
            <a:off x="457200" y="64650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3E0F0-98EC-864A-B669-8D4991EA649C}" type="datetimeFigureOut">
              <a:rPr lang="fr-FR" smtClean="0"/>
              <a:pPr/>
              <a:t>14/02/2013</a:t>
            </a:fld>
            <a:endParaRPr lang="fr-FR"/>
          </a:p>
        </p:txBody>
      </p:sp>
      <p:sp>
        <p:nvSpPr>
          <p:cNvPr id="5" name="Espace réservé du pied de page 4"/>
          <p:cNvSpPr>
            <a:spLocks noGrp="1"/>
          </p:cNvSpPr>
          <p:nvPr>
            <p:ph type="ftr" sz="quarter" idx="3"/>
          </p:nvPr>
        </p:nvSpPr>
        <p:spPr>
          <a:xfrm>
            <a:off x="3124200" y="64650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4650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2AF6F-9E1C-7449-8F60-317903A46F8E}" type="slidenum">
              <a:rPr lang="fr-FR" smtClean="0"/>
              <a:pPr/>
              <a:t>‹#›</a:t>
            </a:fld>
            <a:endParaRPr lang="fr-FR"/>
          </a:p>
        </p:txBody>
      </p:sp>
      <p:sp>
        <p:nvSpPr>
          <p:cNvPr id="14" name="Rectangle 13"/>
          <p:cNvSpPr/>
          <p:nvPr userDrawn="1"/>
        </p:nvSpPr>
        <p:spPr>
          <a:xfrm>
            <a:off x="0" y="6436307"/>
            <a:ext cx="9144000" cy="421694"/>
          </a:xfrm>
          <a:prstGeom prst="rect">
            <a:avLst/>
          </a:prstGeom>
          <a:solidFill>
            <a:srgbClr val="CBCBC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5" name="Rectangle 14"/>
          <p:cNvSpPr/>
          <p:nvPr userDrawn="1"/>
        </p:nvSpPr>
        <p:spPr>
          <a:xfrm>
            <a:off x="0" y="0"/>
            <a:ext cx="9144000" cy="64545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 name="Rectangle 15"/>
          <p:cNvSpPr/>
          <p:nvPr userDrawn="1"/>
        </p:nvSpPr>
        <p:spPr>
          <a:xfrm>
            <a:off x="0" y="645459"/>
            <a:ext cx="739119" cy="5790848"/>
          </a:xfrm>
          <a:prstGeom prst="rect">
            <a:avLst/>
          </a:prstGeom>
          <a:solidFill>
            <a:srgbClr val="008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7" name="Image 9"/>
          <p:cNvPicPr>
            <a:picLocks noChangeAspect="1"/>
          </p:cNvPicPr>
          <p:nvPr userDrawn="1"/>
        </p:nvPicPr>
        <p:blipFill>
          <a:blip r:embed="rId15">
            <a:extLst>
              <a:ext uri="{BEBA8EAE-BF5A-486C-A8C5-ECC9F3942E4B}">
                <a14:imgProps xmlns:a14="http://schemas.microsoft.com/office/drawing/2010/main">
                  <a14:imgLayer r:embed="rId22">
                    <a14:imgEffect>
                      <a14:backgroundRemoval t="5096" b="94268" l="8537" r="93293">
                        <a14:foregroundMark x1="22561" y1="15924" x2="22561" y2="15924"/>
                        <a14:foregroundMark x1="50000" y1="5096" x2="50000" y2="5096"/>
                        <a14:foregroundMark x1="93902" y1="58599" x2="93902" y2="58599"/>
                        <a14:foregroundMark x1="53049" y1="94268" x2="53049" y2="94268"/>
                      </a14:backgroundRemoval>
                    </a14:imgEffect>
                  </a14:imgLayer>
                </a14:imgProps>
              </a:ext>
            </a:extLst>
          </a:blip>
          <a:stretch>
            <a:fillRect/>
          </a:stretch>
        </p:blipFill>
        <p:spPr>
          <a:xfrm>
            <a:off x="7775047" y="6457509"/>
            <a:ext cx="372591" cy="356688"/>
          </a:xfrm>
          <a:prstGeom prst="rect">
            <a:avLst/>
          </a:prstGeom>
        </p:spPr>
      </p:pic>
      <p:pic>
        <p:nvPicPr>
          <p:cNvPr id="18" name="Image 10"/>
          <p:cNvPicPr>
            <a:picLocks noChangeAspect="1"/>
          </p:cNvPicPr>
          <p:nvPr userDrawn="1"/>
        </p:nvPicPr>
        <p:blipFill>
          <a:blip r:embed="rId17">
            <a:extLst>
              <a:ext uri="{BEBA8EAE-BF5A-486C-A8C5-ECC9F3942E4B}">
                <a14:imgProps xmlns:a14="http://schemas.microsoft.com/office/drawing/2010/main">
                  <a14:imgLayer r:embed="rId23">
                    <a14:imgEffect>
                      <a14:backgroundRemoval t="4459" b="94268" l="8537" r="93293">
                        <a14:foregroundMark x1="43902" y1="4459" x2="43902" y2="4459"/>
                        <a14:foregroundMark x1="84146" y1="78344" x2="84146" y2="78344"/>
                        <a14:foregroundMark x1="60366" y1="92357" x2="60366" y2="92357"/>
                        <a14:foregroundMark x1="54268" y1="94904" x2="54268" y2="94904"/>
                        <a14:foregroundMark x1="93293" y1="50318" x2="93293" y2="50318"/>
                      </a14:backgroundRemoval>
                    </a14:imgEffect>
                  </a14:imgLayer>
                </a14:imgProps>
              </a:ext>
            </a:extLst>
          </a:blip>
          <a:stretch>
            <a:fillRect/>
          </a:stretch>
        </p:blipFill>
        <p:spPr>
          <a:xfrm>
            <a:off x="8147639" y="6457509"/>
            <a:ext cx="389294" cy="372678"/>
          </a:xfrm>
          <a:prstGeom prst="rect">
            <a:avLst/>
          </a:prstGeom>
        </p:spPr>
      </p:pic>
      <p:pic>
        <p:nvPicPr>
          <p:cNvPr id="19" name="Image 11"/>
          <p:cNvPicPr>
            <a:picLocks noChangeAspect="1"/>
          </p:cNvPicPr>
          <p:nvPr userDrawn="1"/>
        </p:nvPicPr>
        <p:blipFill>
          <a:blip r:embed="rId19">
            <a:extLst>
              <a:ext uri="{BEBA8EAE-BF5A-486C-A8C5-ECC9F3942E4B}">
                <a14:imgProps xmlns:a14="http://schemas.microsoft.com/office/drawing/2010/main">
                  <a14:imgLayer r:embed="rId24">
                    <a14:imgEffect>
                      <a14:backgroundRemoval t="5096" b="94268" l="8537" r="93293">
                        <a14:foregroundMark x1="37805" y1="6369" x2="37805" y2="6369"/>
                        <a14:foregroundMark x1="91463" y1="66242" x2="91463" y2="66242"/>
                        <a14:foregroundMark x1="57317" y1="92994" x2="57317" y2="92994"/>
                        <a14:foregroundMark x1="51829" y1="94904" x2="51829" y2="94904"/>
                        <a14:foregroundMark x1="93293" y1="51592" x2="93293" y2="51592"/>
                      </a14:backgroundRemoval>
                    </a14:imgEffect>
                  </a14:imgLayer>
                </a14:imgProps>
              </a:ext>
            </a:extLst>
          </a:blip>
          <a:stretch>
            <a:fillRect/>
          </a:stretch>
        </p:blipFill>
        <p:spPr>
          <a:xfrm>
            <a:off x="8536933" y="6457509"/>
            <a:ext cx="389294" cy="372678"/>
          </a:xfrm>
          <a:prstGeom prst="rect">
            <a:avLst/>
          </a:prstGeom>
        </p:spPr>
      </p:pic>
      <p:pic>
        <p:nvPicPr>
          <p:cNvPr id="20" name="Image 12"/>
          <p:cNvPicPr>
            <a:picLocks noChangeAspect="1"/>
          </p:cNvPicPr>
          <p:nvPr userDrawn="1"/>
        </p:nvPicPr>
        <p:blipFill>
          <a:blip r:embed="rId21"/>
          <a:stretch>
            <a:fillRect/>
          </a:stretch>
        </p:blipFill>
        <p:spPr>
          <a:xfrm>
            <a:off x="81643" y="87942"/>
            <a:ext cx="2447361" cy="483551"/>
          </a:xfrm>
          <a:prstGeom prst="rect">
            <a:avLst/>
          </a:prstGeom>
        </p:spPr>
      </p:pic>
    </p:spTree>
    <p:extLst>
      <p:ext uri="{BB962C8B-B14F-4D97-AF65-F5344CB8AC3E}">
        <p14:creationId xmlns:p14="http://schemas.microsoft.com/office/powerpoint/2010/main" val="42421249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49" r:id="rId13"/>
  </p:sldLayoutIdLst>
  <p:txStyles>
    <p:titleStyle>
      <a:lvl1pPr algn="r" defTabSz="457200" rtl="0" eaLnBrk="1" latinLnBrk="0" hangingPunct="1">
        <a:spcBef>
          <a:spcPct val="0"/>
        </a:spcBef>
        <a:buNone/>
        <a:defRPr sz="2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12.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image" Target="../media/image45.jpeg"/><Relationship Id="rId1" Type="http://schemas.openxmlformats.org/officeDocument/2006/relationships/slideLayout" Target="../slideLayouts/slideLayout12.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jpeg"/><Relationship Id="rId9" Type="http://schemas.openxmlformats.org/officeDocument/2006/relationships/image" Target="../media/image5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5.emf"/></Relationships>
</file>

<file path=ppt/slides/_rels/slide1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www.pensoft.net/journal_home_page.php?journal_id=2&amp;page=home&amp;SESID=5fe1c41dab91b552645961db8a175bb6" TargetMode="External"/><Relationship Id="rId9" Type="http://schemas.openxmlformats.org/officeDocument/2006/relationships/image" Target="../media/image2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363" y="620713"/>
            <a:ext cx="8353468" cy="1920875"/>
          </a:xfrm>
        </p:spPr>
        <p:txBody>
          <a:bodyPr/>
          <a:lstStyle/>
          <a:p>
            <a:pPr algn="ctr" eaLnBrk="1" hangingPunct="1">
              <a:defRPr/>
            </a:pPr>
            <a:r>
              <a:rPr lang="en-US" sz="4400" dirty="0" smtClean="0">
                <a:solidFill>
                  <a:schemeClr val="tx1"/>
                </a:solidFill>
              </a:rPr>
              <a:t>Making small data big!</a:t>
            </a:r>
            <a:br>
              <a:rPr lang="en-US" sz="4400" dirty="0" smtClean="0">
                <a:solidFill>
                  <a:schemeClr val="tx1"/>
                </a:solidFill>
              </a:rPr>
            </a:br>
            <a:r>
              <a:rPr lang="en-US" sz="4400" dirty="0" smtClean="0">
                <a:solidFill>
                  <a:schemeClr val="tx1"/>
                </a:solidFill>
              </a:rPr>
              <a:t>The Biodiversity Data</a:t>
            </a:r>
            <a:r>
              <a:rPr lang="bg-BG" sz="4400" dirty="0" smtClean="0">
                <a:solidFill>
                  <a:schemeClr val="tx1"/>
                </a:solidFill>
              </a:rPr>
              <a:t> </a:t>
            </a:r>
            <a:r>
              <a:rPr lang="en-US" sz="4400" dirty="0" smtClean="0">
                <a:solidFill>
                  <a:schemeClr val="tx1"/>
                </a:solidFill>
              </a:rPr>
              <a:t>Journal (BDJ)</a:t>
            </a:r>
          </a:p>
        </p:txBody>
      </p:sp>
      <p:sp>
        <p:nvSpPr>
          <p:cNvPr id="7" name="Subtitle 6"/>
          <p:cNvSpPr>
            <a:spLocks noGrp="1"/>
          </p:cNvSpPr>
          <p:nvPr>
            <p:ph type="subTitle" idx="1"/>
          </p:nvPr>
        </p:nvSpPr>
        <p:spPr>
          <a:xfrm>
            <a:off x="995589" y="3079824"/>
            <a:ext cx="7335611" cy="1752600"/>
          </a:xfrm>
        </p:spPr>
        <p:txBody>
          <a:bodyPr/>
          <a:lstStyle/>
          <a:p>
            <a:pPr algn="ctr"/>
            <a:r>
              <a:rPr lang="bg-BG" sz="2200" dirty="0" smtClean="0"/>
              <a:t>Lyubomir Penev, </a:t>
            </a:r>
            <a:r>
              <a:rPr lang="en-US" sz="2200" dirty="0" smtClean="0"/>
              <a:t>Jordan </a:t>
            </a:r>
            <a:r>
              <a:rPr lang="en-US" sz="2200" dirty="0" err="1" smtClean="0"/>
              <a:t>Biserkov</a:t>
            </a:r>
            <a:r>
              <a:rPr lang="en-US" sz="2200" dirty="0" smtClean="0"/>
              <a:t>, </a:t>
            </a:r>
            <a:r>
              <a:rPr lang="bg-BG" sz="2200" dirty="0" err="1" smtClean="0"/>
              <a:t>Teodor</a:t>
            </a:r>
            <a:r>
              <a:rPr lang="bg-BG" sz="2200" dirty="0" smtClean="0"/>
              <a:t> </a:t>
            </a:r>
            <a:r>
              <a:rPr lang="bg-BG" sz="2200" dirty="0" smtClean="0"/>
              <a:t>Georgiev, </a:t>
            </a:r>
            <a:r>
              <a:rPr lang="en-US" sz="2200" dirty="0" smtClean="0"/>
              <a:t/>
            </a:r>
            <a:br>
              <a:rPr lang="en-US" sz="2200" dirty="0" smtClean="0"/>
            </a:br>
            <a:r>
              <a:rPr lang="en-US" sz="2200" dirty="0" err="1" smtClean="0"/>
              <a:t>Pavel</a:t>
            </a:r>
            <a:r>
              <a:rPr lang="en-US" sz="2200" dirty="0" smtClean="0"/>
              <a:t> </a:t>
            </a:r>
            <a:r>
              <a:rPr lang="en-US" sz="2200" dirty="0" err="1" smtClean="0"/>
              <a:t>Stoev</a:t>
            </a:r>
            <a:r>
              <a:rPr lang="en-US" sz="2200" dirty="0" smtClean="0"/>
              <a:t>, </a:t>
            </a:r>
            <a:r>
              <a:rPr lang="bg-BG" sz="2200" dirty="0" smtClean="0"/>
              <a:t>David Roberts, Vincent Smith</a:t>
            </a:r>
            <a:endParaRPr lang="en-US" sz="2200" dirty="0" smtClean="0"/>
          </a:p>
          <a:p>
            <a:r>
              <a:rPr lang="bg-BG" sz="2200" dirty="0" smtClean="0"/>
              <a:t/>
            </a:r>
            <a:br>
              <a:rPr lang="bg-BG" sz="2200" dirty="0" smtClean="0"/>
            </a:br>
            <a:endParaRPr lang="bg-BG" sz="2200" b="1" baseline="30000" dirty="0" smtClean="0"/>
          </a:p>
          <a:p>
            <a:endParaRPr lang="bg-BG" sz="2000" b="1" dirty="0" smtClean="0">
              <a:latin typeface="+mj-lt"/>
            </a:endParaRPr>
          </a:p>
        </p:txBody>
      </p:sp>
      <p:pic>
        <p:nvPicPr>
          <p:cNvPr id="4101" name="Picture 4"/>
          <p:cNvPicPr>
            <a:picLocks noChangeAspect="1" noChangeArrowheads="1"/>
          </p:cNvPicPr>
          <p:nvPr/>
        </p:nvPicPr>
        <p:blipFill>
          <a:blip r:embed="rId3" cstate="print"/>
          <a:srcRect/>
          <a:stretch>
            <a:fillRect/>
          </a:stretch>
        </p:blipFill>
        <p:spPr bwMode="auto">
          <a:xfrm>
            <a:off x="756000" y="5910267"/>
            <a:ext cx="1911350" cy="508000"/>
          </a:xfrm>
          <a:prstGeom prst="rect">
            <a:avLst/>
          </a:prstGeom>
          <a:noFill/>
          <a:ln w="9525">
            <a:noFill/>
            <a:miter lim="800000"/>
            <a:headEnd/>
            <a:tailEnd/>
          </a:ln>
        </p:spPr>
      </p:pic>
      <p:grpSp>
        <p:nvGrpSpPr>
          <p:cNvPr id="10" name="Group 39"/>
          <p:cNvGrpSpPr>
            <a:grpSpLocks/>
          </p:cNvGrpSpPr>
          <p:nvPr/>
        </p:nvGrpSpPr>
        <p:grpSpPr bwMode="auto">
          <a:xfrm>
            <a:off x="7232426" y="5529062"/>
            <a:ext cx="1341440" cy="984386"/>
            <a:chOff x="647" y="753"/>
            <a:chExt cx="2611" cy="1612"/>
          </a:xfrm>
        </p:grpSpPr>
        <p:pic>
          <p:nvPicPr>
            <p:cNvPr id="11" name="Picture 38" descr="ViBRANT Logo No Text-Large"/>
            <p:cNvPicPr>
              <a:picLocks noChangeAspect="1" noChangeArrowheads="1"/>
            </p:cNvPicPr>
            <p:nvPr/>
          </p:nvPicPr>
          <p:blipFill>
            <a:blip r:embed="rId4" cstate="print"/>
            <a:srcRect/>
            <a:stretch>
              <a:fillRect/>
            </a:stretch>
          </p:blipFill>
          <p:spPr bwMode="auto">
            <a:xfrm>
              <a:off x="647" y="753"/>
              <a:ext cx="2008" cy="1305"/>
            </a:xfrm>
            <a:prstGeom prst="rect">
              <a:avLst/>
            </a:prstGeom>
            <a:noFill/>
          </p:spPr>
        </p:pic>
        <p:sp>
          <p:nvSpPr>
            <p:cNvPr id="12" name="Text Box 32"/>
            <p:cNvSpPr txBox="1">
              <a:spLocks noChangeArrowheads="1"/>
            </p:cNvSpPr>
            <p:nvPr/>
          </p:nvSpPr>
          <p:spPr bwMode="auto">
            <a:xfrm>
              <a:off x="1803" y="1567"/>
              <a:ext cx="1455" cy="494"/>
            </a:xfrm>
            <a:prstGeom prst="rect">
              <a:avLst/>
            </a:prstGeom>
            <a:noFill/>
            <a:ln w="9525">
              <a:noFill/>
              <a:miter lim="800000"/>
              <a:headEnd/>
              <a:tailEnd/>
            </a:ln>
          </p:spPr>
          <p:txBody>
            <a:bodyPr wrap="none">
              <a:spAutoFit/>
            </a:bodyPr>
            <a:lstStyle/>
            <a:p>
              <a:pPr>
                <a:tabLst>
                  <a:tab pos="533400" algn="l"/>
                </a:tabLst>
              </a:pPr>
              <a:r>
                <a:rPr lang="en-US" sz="2000" dirty="0" err="1" smtClean="0">
                  <a:latin typeface="Helvetica" pitchFamily="-48" charset="0"/>
                </a:rPr>
                <a:t>ViBRANT</a:t>
              </a:r>
              <a:endParaRPr lang="en-US" sz="2000" dirty="0">
                <a:latin typeface="Helvetica" pitchFamily="-48" charset="0"/>
              </a:endParaRPr>
            </a:p>
          </p:txBody>
        </p:sp>
        <p:sp>
          <p:nvSpPr>
            <p:cNvPr id="13" name="Text Box 33"/>
            <p:cNvSpPr txBox="1">
              <a:spLocks noChangeArrowheads="1"/>
            </p:cNvSpPr>
            <p:nvPr/>
          </p:nvSpPr>
          <p:spPr bwMode="auto">
            <a:xfrm>
              <a:off x="1948" y="1836"/>
              <a:ext cx="360" cy="529"/>
            </a:xfrm>
            <a:prstGeom prst="rect">
              <a:avLst/>
            </a:prstGeom>
            <a:noFill/>
            <a:ln w="9525">
              <a:noFill/>
              <a:miter lim="800000"/>
              <a:headEnd/>
              <a:tailEnd/>
            </a:ln>
          </p:spPr>
          <p:txBody>
            <a:bodyPr wrap="none">
              <a:spAutoFit/>
            </a:bodyPr>
            <a:lstStyle/>
            <a:p>
              <a:endParaRPr lang="en-US" i="1" dirty="0"/>
            </a:p>
          </p:txBody>
        </p:sp>
      </p:grpSp>
      <p:sp>
        <p:nvSpPr>
          <p:cNvPr id="3" name="TextBox 2"/>
          <p:cNvSpPr txBox="1"/>
          <p:nvPr/>
        </p:nvSpPr>
        <p:spPr>
          <a:xfrm>
            <a:off x="3259016" y="5960399"/>
            <a:ext cx="3380541" cy="461665"/>
          </a:xfrm>
          <a:prstGeom prst="rect">
            <a:avLst/>
          </a:prstGeom>
          <a:noFill/>
        </p:spPr>
        <p:txBody>
          <a:bodyPr wrap="none" rtlCol="0">
            <a:spAutoFit/>
          </a:bodyPr>
          <a:lstStyle/>
          <a:p>
            <a:r>
              <a:rPr lang="en-US" sz="2400" b="1" dirty="0" smtClean="0"/>
              <a:t>pensoft.net/journals/</a:t>
            </a:r>
            <a:r>
              <a:rPr lang="en-US" sz="2400" b="1" dirty="0" err="1" smtClean="0"/>
              <a:t>bdj</a:t>
            </a:r>
            <a:endParaRPr lang="bg-BG" sz="2400" b="1" dirty="0"/>
          </a:p>
        </p:txBody>
      </p:sp>
    </p:spTree>
    <p:extLst>
      <p:ext uri="{BB962C8B-B14F-4D97-AF65-F5344CB8AC3E}">
        <p14:creationId xmlns:p14="http://schemas.microsoft.com/office/powerpoint/2010/main" val="2783163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features</a:t>
            </a:r>
            <a:endParaRPr lang="bg-BG" dirty="0"/>
          </a:p>
        </p:txBody>
      </p:sp>
      <p:sp>
        <p:nvSpPr>
          <p:cNvPr id="4" name="Content Placeholder 2"/>
          <p:cNvSpPr txBox="1">
            <a:spLocks/>
          </p:cNvSpPr>
          <p:nvPr/>
        </p:nvSpPr>
        <p:spPr>
          <a:xfrm>
            <a:off x="3163373" y="1138397"/>
            <a:ext cx="6176570" cy="5199773"/>
          </a:xfrm>
          <a:prstGeom prst="rect">
            <a:avLst/>
          </a:prstGeom>
        </p:spPr>
        <p:txBody>
          <a:bodyPr vert="horz" lIns="91440" tIns="45720" rIns="91440" bIns="45720" rtlCol="0">
            <a:normAutofit fontScale="85000" lnSpcReduction="20000"/>
          </a:bodyPr>
          <a:lstStyle>
            <a:lvl1pPr marL="536575" marR="0" indent="0" algn="l" defTabSz="457200" rtl="0" eaLnBrk="1" fontAlgn="auto" latinLnBrk="0" hangingPunct="1">
              <a:lnSpc>
                <a:spcPct val="100000"/>
              </a:lnSpc>
              <a:spcBef>
                <a:spcPct val="20000"/>
              </a:spcBef>
              <a:spcAft>
                <a:spcPts val="0"/>
              </a:spcAft>
              <a:buClrTx/>
              <a:buSzTx/>
              <a:buFont typeface="Arial"/>
              <a:buBlip>
                <a:blip r:embed="rId2"/>
              </a:buBlip>
              <a:tabLst/>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01688" indent="-265113"/>
            <a:r>
              <a:rPr lang="en-GB" sz="3100" dirty="0" smtClean="0"/>
              <a:t>Collaborative article authoring</a:t>
            </a:r>
          </a:p>
          <a:p>
            <a:pPr marL="801688" indent="-265113"/>
            <a:r>
              <a:rPr lang="en-US" sz="3100" dirty="0" smtClean="0"/>
              <a:t>O</a:t>
            </a:r>
            <a:r>
              <a:rPr lang="bg-BG" sz="3100" dirty="0" err="1" smtClean="0"/>
              <a:t>nline</a:t>
            </a:r>
            <a:r>
              <a:rPr lang="bg-BG" sz="3100" dirty="0" smtClean="0"/>
              <a:t> </a:t>
            </a:r>
            <a:r>
              <a:rPr lang="en-US" sz="3100" dirty="0" smtClean="0"/>
              <a:t>peer-review and editing</a:t>
            </a:r>
          </a:p>
          <a:p>
            <a:pPr marL="801688" indent="-265113"/>
            <a:r>
              <a:rPr lang="en-GB" sz="3100" dirty="0" smtClean="0"/>
              <a:t>Community peer review; options for “open” and “public”  review</a:t>
            </a:r>
          </a:p>
          <a:p>
            <a:pPr marL="801688" indent="-265113"/>
            <a:r>
              <a:rPr lang="en-GB" sz="3100" dirty="0" smtClean="0"/>
              <a:t>Standard-compliant (</a:t>
            </a:r>
            <a:r>
              <a:rPr lang="en-GB" sz="3100" dirty="0" err="1" smtClean="0"/>
              <a:t>DwC</a:t>
            </a:r>
            <a:r>
              <a:rPr lang="en-GB" sz="3100" dirty="0" smtClean="0"/>
              <a:t>, NLM DTD)</a:t>
            </a:r>
            <a:endParaRPr lang="fr-FR" sz="3100" dirty="0" smtClean="0"/>
          </a:p>
          <a:p>
            <a:pPr marL="801688" indent="-265113"/>
            <a:r>
              <a:rPr lang="en-GB" sz="3100" dirty="0" smtClean="0"/>
              <a:t>Biological Codes compliant article templates</a:t>
            </a:r>
          </a:p>
          <a:p>
            <a:pPr marL="801688" indent="-265113"/>
            <a:r>
              <a:rPr lang="en-GB" sz="3100" dirty="0" smtClean="0"/>
              <a:t>No lower/upper limit of manuscript size</a:t>
            </a:r>
          </a:p>
          <a:p>
            <a:pPr marL="801688" indent="-265113"/>
            <a:r>
              <a:rPr lang="en-GB" sz="3100" dirty="0" smtClean="0"/>
              <a:t>Semantically enhanced “articles </a:t>
            </a:r>
            <a:br>
              <a:rPr lang="en-GB" sz="3100" dirty="0" smtClean="0"/>
            </a:br>
            <a:r>
              <a:rPr lang="en-GB" sz="3100" dirty="0" smtClean="0"/>
              <a:t>of the future”</a:t>
            </a:r>
          </a:p>
          <a:p>
            <a:pPr marL="801688" indent="-265113"/>
            <a:r>
              <a:rPr lang="en-GB" sz="3100" dirty="0" smtClean="0"/>
              <a:t>Integrated with GBIF, EOL, Dryad Scratchpads, etc.</a:t>
            </a:r>
            <a:endParaRPr lang="en-US" sz="3100" dirty="0" smtClean="0"/>
          </a:p>
          <a:p>
            <a:pPr>
              <a:buFont typeface="Arial"/>
              <a:buNone/>
            </a:pPr>
            <a:endParaRPr lang="bg-BG" dirty="0" smtClean="0"/>
          </a:p>
          <a:p>
            <a:endParaRPr lang="bg-BG" dirty="0"/>
          </a:p>
        </p:txBody>
      </p:sp>
      <p:pic>
        <p:nvPicPr>
          <p:cNvPr id="5" name="Picture 4" descr="BiodiversityDataJournal-Cover.jpg"/>
          <p:cNvPicPr>
            <a:picLocks noChangeAspect="1"/>
          </p:cNvPicPr>
          <p:nvPr/>
        </p:nvPicPr>
        <p:blipFill>
          <a:blip r:embed="rId3" cstate="print"/>
          <a:stretch>
            <a:fillRect/>
          </a:stretch>
        </p:blipFill>
        <p:spPr>
          <a:xfrm>
            <a:off x="648309" y="1284514"/>
            <a:ext cx="2852057" cy="4364138"/>
          </a:xfrm>
          <a:prstGeom prst="rect">
            <a:avLst/>
          </a:prstGeom>
        </p:spPr>
      </p:pic>
      <p:sp>
        <p:nvSpPr>
          <p:cNvPr id="6" name="Rectangle 5"/>
          <p:cNvSpPr/>
          <p:nvPr/>
        </p:nvSpPr>
        <p:spPr>
          <a:xfrm>
            <a:off x="621459" y="5770152"/>
            <a:ext cx="2919844" cy="369332"/>
          </a:xfrm>
          <a:prstGeom prst="rect">
            <a:avLst/>
          </a:prstGeom>
        </p:spPr>
        <p:txBody>
          <a:bodyPr wrap="square">
            <a:spAutoFit/>
          </a:bodyPr>
          <a:lstStyle/>
          <a:p>
            <a:pPr algn="ctr"/>
            <a:r>
              <a:rPr lang="en-GB" sz="1800" b="1" dirty="0" smtClean="0">
                <a:solidFill>
                  <a:srgbClr val="FFC000"/>
                </a:solidFill>
              </a:rPr>
              <a:t>ALL DATA MATTERS!</a:t>
            </a:r>
          </a:p>
        </p:txBody>
      </p:sp>
    </p:spTree>
    <p:extLst>
      <p:ext uri="{BB962C8B-B14F-4D97-AF65-F5344CB8AC3E}">
        <p14:creationId xmlns:p14="http://schemas.microsoft.com/office/powerpoint/2010/main" val="3443448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254000" y="660400"/>
            <a:ext cx="8636000" cy="5537200"/>
          </a:xfrm>
          <a:prstGeom prst="rect">
            <a:avLst/>
          </a:prstGeom>
        </p:spPr>
      </p:pic>
      <p:pic>
        <p:nvPicPr>
          <p:cNvPr id="11" name="Picture 10"/>
          <p:cNvPicPr>
            <a:picLocks noChangeAspect="1"/>
          </p:cNvPicPr>
          <p:nvPr/>
        </p:nvPicPr>
        <p:blipFill>
          <a:blip r:embed="rId4" cstate="print"/>
          <a:stretch>
            <a:fillRect/>
          </a:stretch>
        </p:blipFill>
        <p:spPr>
          <a:xfrm>
            <a:off x="685800" y="660400"/>
            <a:ext cx="8204200" cy="5537200"/>
          </a:xfrm>
          <a:prstGeom prst="rect">
            <a:avLst/>
          </a:prstGeom>
        </p:spPr>
      </p:pic>
      <p:pic>
        <p:nvPicPr>
          <p:cNvPr id="13" name="Picture 12"/>
          <p:cNvPicPr>
            <a:picLocks noChangeAspect="1"/>
          </p:cNvPicPr>
          <p:nvPr/>
        </p:nvPicPr>
        <p:blipFill>
          <a:blip r:embed="rId5" cstate="print"/>
          <a:stretch>
            <a:fillRect/>
          </a:stretch>
        </p:blipFill>
        <p:spPr>
          <a:xfrm>
            <a:off x="3124200" y="711200"/>
            <a:ext cx="5803900" cy="5016500"/>
          </a:xfrm>
          <a:prstGeom prst="rect">
            <a:avLst/>
          </a:prstGeom>
        </p:spPr>
      </p:pic>
      <p:pic>
        <p:nvPicPr>
          <p:cNvPr id="12" name="Picture 11"/>
          <p:cNvPicPr>
            <a:picLocks noChangeAspect="1"/>
          </p:cNvPicPr>
          <p:nvPr/>
        </p:nvPicPr>
        <p:blipFill>
          <a:blip r:embed="rId6" cstate="print"/>
          <a:stretch>
            <a:fillRect/>
          </a:stretch>
        </p:blipFill>
        <p:spPr>
          <a:xfrm>
            <a:off x="1117600" y="2984500"/>
            <a:ext cx="6845300" cy="2222500"/>
          </a:xfrm>
          <a:prstGeom prst="rect">
            <a:avLst/>
          </a:prstGeom>
        </p:spPr>
      </p:pic>
      <p:pic>
        <p:nvPicPr>
          <p:cNvPr id="14" name="Picture 13"/>
          <p:cNvPicPr>
            <a:picLocks noChangeAspect="1"/>
          </p:cNvPicPr>
          <p:nvPr/>
        </p:nvPicPr>
        <p:blipFill>
          <a:blip r:embed="rId7" cstate="print"/>
          <a:stretch>
            <a:fillRect/>
          </a:stretch>
        </p:blipFill>
        <p:spPr>
          <a:xfrm>
            <a:off x="558800" y="4660900"/>
            <a:ext cx="4965700" cy="1473200"/>
          </a:xfrm>
          <a:prstGeom prst="rect">
            <a:avLst/>
          </a:prstGeom>
        </p:spPr>
      </p:pic>
    </p:spTree>
    <p:extLst>
      <p:ext uri="{BB962C8B-B14F-4D97-AF65-F5344CB8AC3E}">
        <p14:creationId xmlns:p14="http://schemas.microsoft.com/office/powerpoint/2010/main" val="1172270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idx="4294967295"/>
          </p:nvPr>
        </p:nvSpPr>
        <p:spPr>
          <a:xfrm>
            <a:off x="0" y="131763"/>
            <a:ext cx="8229600" cy="1143000"/>
          </a:xfrm>
        </p:spPr>
        <p:txBody>
          <a:bodyPr/>
          <a:lstStyle/>
          <a:p>
            <a:r>
              <a:rPr lang="en-US" sz="4000" b="0" dirty="0" smtClean="0">
                <a:solidFill>
                  <a:schemeClr val="tx1"/>
                </a:solidFill>
                <a:latin typeface="Arial" charset="0"/>
                <a:ea typeface="ＭＳ Ｐゴシック" charset="0"/>
                <a:cs typeface="ＭＳ Ｐゴシック" charset="0"/>
              </a:rPr>
              <a:t>Automated submission</a:t>
            </a:r>
            <a:endParaRPr lang="en-US" sz="4000" b="0" dirty="0">
              <a:solidFill>
                <a:schemeClr val="tx1"/>
              </a:solidFill>
              <a:latin typeface="Arial" charset="0"/>
              <a:ea typeface="ＭＳ Ｐゴシック" charset="0"/>
              <a:cs typeface="ＭＳ Ｐゴシック" charset="0"/>
            </a:endParaRPr>
          </a:p>
        </p:txBody>
      </p:sp>
      <p:pic>
        <p:nvPicPr>
          <p:cNvPr id="7" name="Picture 6"/>
          <p:cNvPicPr>
            <a:picLocks noChangeAspect="1"/>
          </p:cNvPicPr>
          <p:nvPr/>
        </p:nvPicPr>
        <p:blipFill>
          <a:blip r:embed="rId3" cstate="print"/>
          <a:stretch>
            <a:fillRect/>
          </a:stretch>
        </p:blipFill>
        <p:spPr>
          <a:xfrm>
            <a:off x="165100" y="2336800"/>
            <a:ext cx="5778500" cy="850900"/>
          </a:xfrm>
          <a:prstGeom prst="rect">
            <a:avLst/>
          </a:prstGeom>
        </p:spPr>
      </p:pic>
      <p:pic>
        <p:nvPicPr>
          <p:cNvPr id="8" name="Picture 7"/>
          <p:cNvPicPr>
            <a:picLocks noChangeAspect="1"/>
          </p:cNvPicPr>
          <p:nvPr/>
        </p:nvPicPr>
        <p:blipFill>
          <a:blip r:embed="rId4" cstate="print"/>
          <a:stretch>
            <a:fillRect/>
          </a:stretch>
        </p:blipFill>
        <p:spPr>
          <a:xfrm>
            <a:off x="2959100" y="3162300"/>
            <a:ext cx="4940300" cy="787400"/>
          </a:xfrm>
          <a:prstGeom prst="rect">
            <a:avLst/>
          </a:prstGeom>
        </p:spPr>
      </p:pic>
      <p:pic>
        <p:nvPicPr>
          <p:cNvPr id="9" name="Picture 8"/>
          <p:cNvPicPr>
            <a:picLocks noChangeAspect="1"/>
          </p:cNvPicPr>
          <p:nvPr/>
        </p:nvPicPr>
        <p:blipFill>
          <a:blip r:embed="rId5" cstate="print"/>
          <a:stretch>
            <a:fillRect/>
          </a:stretch>
        </p:blipFill>
        <p:spPr>
          <a:xfrm>
            <a:off x="406400" y="3924300"/>
            <a:ext cx="8331200" cy="2298700"/>
          </a:xfrm>
          <a:prstGeom prst="rect">
            <a:avLst/>
          </a:prstGeom>
        </p:spPr>
      </p:pic>
      <p:pic>
        <p:nvPicPr>
          <p:cNvPr id="2" name="Picture 1"/>
          <p:cNvPicPr>
            <a:picLocks noChangeAspect="1"/>
          </p:cNvPicPr>
          <p:nvPr/>
        </p:nvPicPr>
        <p:blipFill>
          <a:blip r:embed="rId6" cstate="print"/>
          <a:stretch>
            <a:fillRect/>
          </a:stretch>
        </p:blipFill>
        <p:spPr>
          <a:xfrm>
            <a:off x="596900" y="1231900"/>
            <a:ext cx="7937500" cy="1308100"/>
          </a:xfrm>
          <a:prstGeom prst="rect">
            <a:avLst/>
          </a:prstGeom>
        </p:spPr>
      </p:pic>
      <p:pic>
        <p:nvPicPr>
          <p:cNvPr id="3" name="Picture 2"/>
          <p:cNvPicPr>
            <a:picLocks noChangeAspect="1"/>
          </p:cNvPicPr>
          <p:nvPr/>
        </p:nvPicPr>
        <p:blipFill>
          <a:blip r:embed="rId7" cstate="print"/>
          <a:stretch>
            <a:fillRect/>
          </a:stretch>
        </p:blipFill>
        <p:spPr>
          <a:xfrm>
            <a:off x="1409700" y="2044700"/>
            <a:ext cx="6921500" cy="1168400"/>
          </a:xfrm>
          <a:prstGeom prst="rect">
            <a:avLst/>
          </a:prstGeom>
        </p:spPr>
      </p:pic>
      <p:cxnSp>
        <p:nvCxnSpPr>
          <p:cNvPr id="11" name="Straight Connector 10"/>
          <p:cNvCxnSpPr/>
          <p:nvPr/>
        </p:nvCxnSpPr>
        <p:spPr bwMode="auto">
          <a:xfrm flipV="1">
            <a:off x="396240" y="2336800"/>
            <a:ext cx="1432560" cy="1056640"/>
          </a:xfrm>
          <a:prstGeom prst="line">
            <a:avLst/>
          </a:prstGeom>
          <a:solidFill>
            <a:schemeClr val="accent1"/>
          </a:solidFill>
          <a:ln w="63500"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a:off x="457200" y="2367280"/>
            <a:ext cx="1402080" cy="985520"/>
          </a:xfrm>
          <a:prstGeom prst="line">
            <a:avLst/>
          </a:prstGeom>
          <a:solidFill>
            <a:schemeClr val="accent1"/>
          </a:solidFill>
          <a:ln w="63500" cap="flat" cmpd="sng" algn="ctr">
            <a:solidFill>
              <a:srgbClr val="FF0000"/>
            </a:solidFill>
            <a:prstDash val="solid"/>
            <a:round/>
            <a:headEnd type="none" w="med" len="med"/>
            <a:tailEnd type="none" w="med" len="med"/>
          </a:ln>
          <a:effectLst/>
        </p:spPr>
      </p:cxnSp>
      <p:sp>
        <p:nvSpPr>
          <p:cNvPr id="18" name="Rectangle 17"/>
          <p:cNvSpPr/>
          <p:nvPr/>
        </p:nvSpPr>
        <p:spPr>
          <a:xfrm>
            <a:off x="5161844" y="2139658"/>
            <a:ext cx="2569915" cy="323165"/>
          </a:xfrm>
          <a:prstGeom prst="rect">
            <a:avLst/>
          </a:prstGeom>
        </p:spPr>
        <p:txBody>
          <a:bodyPr wrap="square">
            <a:spAutoFit/>
          </a:bodyPr>
          <a:lstStyle/>
          <a:p>
            <a:r>
              <a:rPr lang="en-US" dirty="0" smtClean="0">
                <a:latin typeface="Arial" charset="0"/>
                <a:ea typeface="ＭＳ Ｐゴシック" charset="0"/>
                <a:cs typeface="ＭＳ Ｐゴシック" charset="0"/>
              </a:rPr>
              <a:t>Automated XML submission</a:t>
            </a:r>
            <a:endParaRPr lang="bg-BG" dirty="0"/>
          </a:p>
        </p:txBody>
      </p:sp>
    </p:spTree>
    <p:extLst>
      <p:ext uri="{BB962C8B-B14F-4D97-AF65-F5344CB8AC3E}">
        <p14:creationId xmlns:p14="http://schemas.microsoft.com/office/powerpoint/2010/main" val="2943362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Automated registration</a:t>
            </a:r>
            <a:endParaRPr lang="bg-BG" dirty="0"/>
          </a:p>
        </p:txBody>
      </p:sp>
      <p:sp>
        <p:nvSpPr>
          <p:cNvPr id="4" name="_s1030"/>
          <p:cNvSpPr>
            <a:spLocks noChangeArrowheads="1"/>
          </p:cNvSpPr>
          <p:nvPr/>
        </p:nvSpPr>
        <p:spPr bwMode="auto">
          <a:xfrm>
            <a:off x="5551487" y="831850"/>
            <a:ext cx="2962275" cy="703263"/>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defRPr/>
            </a:pPr>
            <a:r>
              <a:rPr lang="en-US" b="1" cap="all" dirty="0">
                <a:solidFill>
                  <a:srgbClr val="FFC000"/>
                </a:solidFill>
              </a:rPr>
              <a:t>Manuscript </a:t>
            </a:r>
            <a:br>
              <a:rPr lang="en-US" b="1" cap="all" dirty="0">
                <a:solidFill>
                  <a:srgbClr val="FFC000"/>
                </a:solidFill>
              </a:rPr>
            </a:br>
            <a:r>
              <a:rPr lang="en-US" b="1" cap="all" dirty="0">
                <a:solidFill>
                  <a:srgbClr val="FFC000"/>
                </a:solidFill>
              </a:rPr>
              <a:t>SUBMISSION</a:t>
            </a:r>
            <a:endParaRPr lang="bg-BG" b="1" cap="all" dirty="0">
              <a:solidFill>
                <a:srgbClr val="FFC000"/>
              </a:solidFill>
            </a:endParaRPr>
          </a:p>
        </p:txBody>
      </p:sp>
      <p:sp>
        <p:nvSpPr>
          <p:cNvPr id="5" name="_s1030"/>
          <p:cNvSpPr>
            <a:spLocks noChangeArrowheads="1"/>
          </p:cNvSpPr>
          <p:nvPr/>
        </p:nvSpPr>
        <p:spPr bwMode="auto">
          <a:xfrm>
            <a:off x="5626100" y="2154238"/>
            <a:ext cx="2962275" cy="704850"/>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defRPr/>
            </a:pPr>
            <a:r>
              <a:rPr lang="en-US" b="1" cap="all" dirty="0">
                <a:solidFill>
                  <a:srgbClr val="FFC000"/>
                </a:solidFill>
              </a:rPr>
              <a:t>MANUSCRIPT </a:t>
            </a:r>
            <a:br>
              <a:rPr lang="en-US" b="1" cap="all" dirty="0">
                <a:solidFill>
                  <a:srgbClr val="FFC000"/>
                </a:solidFill>
              </a:rPr>
            </a:br>
            <a:r>
              <a:rPr lang="en-US" b="1" cap="all" dirty="0">
                <a:solidFill>
                  <a:srgbClr val="FFC000"/>
                </a:solidFill>
              </a:rPr>
              <a:t>ACCEPTED</a:t>
            </a:r>
            <a:endParaRPr lang="bg-BG" b="1" cap="all" dirty="0">
              <a:solidFill>
                <a:srgbClr val="FFC000"/>
              </a:solidFill>
            </a:endParaRPr>
          </a:p>
        </p:txBody>
      </p:sp>
      <p:cxnSp>
        <p:nvCxnSpPr>
          <p:cNvPr id="6" name="Straight Arrow Connector 5"/>
          <p:cNvCxnSpPr>
            <a:cxnSpLocks noChangeShapeType="1"/>
          </p:cNvCxnSpPr>
          <p:nvPr/>
        </p:nvCxnSpPr>
        <p:spPr bwMode="auto">
          <a:xfrm>
            <a:off x="7085012" y="1681163"/>
            <a:ext cx="4763" cy="382587"/>
          </a:xfrm>
          <a:prstGeom prst="straightConnector1">
            <a:avLst/>
          </a:prstGeom>
          <a:noFill/>
          <a:ln w="9525" algn="ctr">
            <a:solidFill>
              <a:schemeClr val="tx1"/>
            </a:solidFill>
            <a:round/>
            <a:headEnd/>
            <a:tailEnd type="arrow" w="med" len="med"/>
          </a:ln>
        </p:spPr>
      </p:cxnSp>
      <p:sp>
        <p:nvSpPr>
          <p:cNvPr id="7" name="Rectangle 6"/>
          <p:cNvSpPr>
            <a:spLocks noChangeArrowheads="1"/>
          </p:cNvSpPr>
          <p:nvPr/>
        </p:nvSpPr>
        <p:spPr bwMode="auto">
          <a:xfrm>
            <a:off x="4135437" y="2705100"/>
            <a:ext cx="1373188" cy="585788"/>
          </a:xfrm>
          <a:prstGeom prst="rect">
            <a:avLst/>
          </a:prstGeom>
          <a:noFill/>
          <a:ln w="9525">
            <a:noFill/>
            <a:miter lim="800000"/>
            <a:headEnd/>
            <a:tailEnd/>
          </a:ln>
        </p:spPr>
        <p:txBody>
          <a:bodyPr>
            <a:spAutoFit/>
          </a:bodyPr>
          <a:lstStyle/>
          <a:p>
            <a:r>
              <a:rPr lang="en-US" sz="1600"/>
              <a:t>XML Response</a:t>
            </a:r>
            <a:endParaRPr lang="bg-BG"/>
          </a:p>
        </p:txBody>
      </p:sp>
      <p:sp>
        <p:nvSpPr>
          <p:cNvPr id="8" name="_s1030"/>
          <p:cNvSpPr>
            <a:spLocks noChangeArrowheads="1"/>
          </p:cNvSpPr>
          <p:nvPr/>
        </p:nvSpPr>
        <p:spPr bwMode="auto">
          <a:xfrm>
            <a:off x="5641975" y="3951288"/>
            <a:ext cx="2962275" cy="704850"/>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defRPr/>
            </a:pPr>
            <a:r>
              <a:rPr lang="en-US" b="1" cap="all" dirty="0">
                <a:solidFill>
                  <a:srgbClr val="FFC000"/>
                </a:solidFill>
              </a:rPr>
              <a:t>ARTICLE</a:t>
            </a:r>
            <a:br>
              <a:rPr lang="en-US" b="1" cap="all" dirty="0">
                <a:solidFill>
                  <a:srgbClr val="FFC000"/>
                </a:solidFill>
              </a:rPr>
            </a:br>
            <a:r>
              <a:rPr lang="en-US" b="1" cap="all" dirty="0">
                <a:solidFill>
                  <a:srgbClr val="FFC000"/>
                </a:solidFill>
              </a:rPr>
              <a:t>PUBLISHED</a:t>
            </a:r>
            <a:endParaRPr lang="bg-BG" b="1" cap="all" dirty="0">
              <a:solidFill>
                <a:srgbClr val="FFC000"/>
              </a:solidFill>
            </a:endParaRPr>
          </a:p>
        </p:txBody>
      </p:sp>
      <p:sp>
        <p:nvSpPr>
          <p:cNvPr id="9" name="_s1030"/>
          <p:cNvSpPr>
            <a:spLocks noChangeArrowheads="1"/>
          </p:cNvSpPr>
          <p:nvPr/>
        </p:nvSpPr>
        <p:spPr bwMode="auto">
          <a:xfrm>
            <a:off x="1481137" y="5302250"/>
            <a:ext cx="3406775" cy="744538"/>
          </a:xfrm>
          <a:prstGeom prst="roundRect">
            <a:avLst>
              <a:gd name="adj" fmla="val 16667"/>
            </a:avLst>
          </a:prstGeom>
          <a:solidFill>
            <a:schemeClr val="tx1"/>
          </a:solidFill>
          <a:ln w="9525">
            <a:solidFill>
              <a:schemeClr val="tx1"/>
            </a:solidFill>
            <a:round/>
            <a:headEnd/>
            <a:tailEnd/>
          </a:ln>
        </p:spPr>
        <p:txBody>
          <a:bodyPr wrap="none" lIns="62962" tIns="31481" rIns="62962" bIns="31481" anchor="ctr"/>
          <a:lstStyle/>
          <a:p>
            <a:pPr algn="ctr"/>
            <a:r>
              <a:rPr lang="en-US" sz="1800">
                <a:solidFill>
                  <a:schemeClr val="bg2"/>
                </a:solidFill>
              </a:rPr>
              <a:t>Taxon name available/valid </a:t>
            </a:r>
          </a:p>
          <a:p>
            <a:pPr algn="ctr"/>
            <a:r>
              <a:rPr lang="en-US" sz="1800">
                <a:solidFill>
                  <a:schemeClr val="bg2"/>
                </a:solidFill>
              </a:rPr>
              <a:t>(effectively published)</a:t>
            </a:r>
            <a:endParaRPr lang="bg-BG" sz="1800">
              <a:solidFill>
                <a:schemeClr val="bg2"/>
              </a:solidFill>
            </a:endParaRPr>
          </a:p>
        </p:txBody>
      </p:sp>
      <p:cxnSp>
        <p:nvCxnSpPr>
          <p:cNvPr id="10" name="Straight Arrow Connector 9"/>
          <p:cNvCxnSpPr>
            <a:cxnSpLocks noChangeShapeType="1"/>
          </p:cNvCxnSpPr>
          <p:nvPr/>
        </p:nvCxnSpPr>
        <p:spPr bwMode="auto">
          <a:xfrm flipH="1">
            <a:off x="4238625" y="2405063"/>
            <a:ext cx="1223962" cy="0"/>
          </a:xfrm>
          <a:prstGeom prst="straightConnector1">
            <a:avLst/>
          </a:prstGeom>
          <a:noFill/>
          <a:ln w="9525" algn="ctr">
            <a:solidFill>
              <a:schemeClr val="tx1"/>
            </a:solidFill>
            <a:round/>
            <a:headEnd/>
            <a:tailEnd type="arrow" w="med" len="med"/>
          </a:ln>
        </p:spPr>
      </p:cxnSp>
      <p:cxnSp>
        <p:nvCxnSpPr>
          <p:cNvPr id="11" name="Straight Arrow Connector 10"/>
          <p:cNvCxnSpPr>
            <a:cxnSpLocks noChangeShapeType="1"/>
          </p:cNvCxnSpPr>
          <p:nvPr/>
        </p:nvCxnSpPr>
        <p:spPr bwMode="auto">
          <a:xfrm flipV="1">
            <a:off x="4283075" y="2582863"/>
            <a:ext cx="1222375" cy="12700"/>
          </a:xfrm>
          <a:prstGeom prst="straightConnector1">
            <a:avLst/>
          </a:prstGeom>
          <a:noFill/>
          <a:ln w="9525" algn="ctr">
            <a:solidFill>
              <a:schemeClr val="tx1"/>
            </a:solidFill>
            <a:round/>
            <a:headEnd/>
            <a:tailEnd type="arrow" w="med" len="med"/>
          </a:ln>
        </p:spPr>
      </p:cxnSp>
      <p:sp>
        <p:nvSpPr>
          <p:cNvPr id="12" name="Rectangle 11"/>
          <p:cNvSpPr>
            <a:spLocks noChangeArrowheads="1"/>
          </p:cNvSpPr>
          <p:nvPr/>
        </p:nvSpPr>
        <p:spPr bwMode="auto">
          <a:xfrm>
            <a:off x="3235325" y="3746500"/>
            <a:ext cx="1343025" cy="584200"/>
          </a:xfrm>
          <a:prstGeom prst="rect">
            <a:avLst/>
          </a:prstGeom>
          <a:noFill/>
          <a:ln w="9525">
            <a:noFill/>
            <a:miter lim="800000"/>
            <a:headEnd/>
            <a:tailEnd/>
          </a:ln>
        </p:spPr>
        <p:txBody>
          <a:bodyPr>
            <a:spAutoFit/>
          </a:bodyPr>
          <a:lstStyle/>
          <a:p>
            <a:r>
              <a:rPr lang="en-US" sz="1600"/>
              <a:t>XML article metadata</a:t>
            </a:r>
            <a:endParaRPr lang="bg-BG"/>
          </a:p>
        </p:txBody>
      </p:sp>
      <p:cxnSp>
        <p:nvCxnSpPr>
          <p:cNvPr id="13" name="Straight Arrow Connector 12"/>
          <p:cNvCxnSpPr>
            <a:cxnSpLocks noChangeShapeType="1"/>
          </p:cNvCxnSpPr>
          <p:nvPr/>
        </p:nvCxnSpPr>
        <p:spPr bwMode="auto">
          <a:xfrm>
            <a:off x="7119937" y="2992438"/>
            <a:ext cx="9525" cy="798512"/>
          </a:xfrm>
          <a:prstGeom prst="straightConnector1">
            <a:avLst/>
          </a:prstGeom>
          <a:noFill/>
          <a:ln w="9525" algn="ctr">
            <a:solidFill>
              <a:schemeClr val="tx1"/>
            </a:solidFill>
            <a:round/>
            <a:headEnd/>
            <a:tailEnd type="arrow" w="med" len="med"/>
          </a:ln>
        </p:spPr>
      </p:cxnSp>
      <p:cxnSp>
        <p:nvCxnSpPr>
          <p:cNvPr id="14" name="Straight Arrow Connector 13"/>
          <p:cNvCxnSpPr>
            <a:cxnSpLocks noChangeShapeType="1"/>
          </p:cNvCxnSpPr>
          <p:nvPr/>
        </p:nvCxnSpPr>
        <p:spPr bwMode="auto">
          <a:xfrm flipH="1" flipV="1">
            <a:off x="3997325" y="3578225"/>
            <a:ext cx="1495425" cy="698500"/>
          </a:xfrm>
          <a:prstGeom prst="straightConnector1">
            <a:avLst/>
          </a:prstGeom>
          <a:noFill/>
          <a:ln w="9525" algn="ctr">
            <a:solidFill>
              <a:schemeClr val="tx1"/>
            </a:solidFill>
            <a:round/>
            <a:headEnd/>
            <a:tailEnd type="arrow" w="med" len="med"/>
          </a:ln>
        </p:spPr>
      </p:cxnSp>
      <p:sp>
        <p:nvSpPr>
          <p:cNvPr id="15" name="Rectangle 14"/>
          <p:cNvSpPr>
            <a:spLocks noChangeArrowheads="1"/>
          </p:cNvSpPr>
          <p:nvPr/>
        </p:nvSpPr>
        <p:spPr bwMode="auto">
          <a:xfrm>
            <a:off x="4171950" y="1938338"/>
            <a:ext cx="1276350" cy="307975"/>
          </a:xfrm>
          <a:prstGeom prst="rect">
            <a:avLst/>
          </a:prstGeom>
          <a:noFill/>
          <a:ln w="9525">
            <a:noFill/>
            <a:miter lim="800000"/>
            <a:headEnd/>
            <a:tailEnd/>
          </a:ln>
        </p:spPr>
        <p:txBody>
          <a:bodyPr>
            <a:spAutoFit/>
          </a:bodyPr>
          <a:lstStyle/>
          <a:p>
            <a:r>
              <a:rPr lang="en-US" sz="1400"/>
              <a:t>XML Query</a:t>
            </a:r>
            <a:endParaRPr lang="bg-BG"/>
          </a:p>
        </p:txBody>
      </p:sp>
      <p:pic>
        <p:nvPicPr>
          <p:cNvPr id="16" name="Picture 22" descr="zoobankLogo"/>
          <p:cNvPicPr>
            <a:picLocks noChangeAspect="1" noChangeArrowheads="1"/>
          </p:cNvPicPr>
          <p:nvPr/>
        </p:nvPicPr>
        <p:blipFill>
          <a:blip r:embed="rId2" cstate="print"/>
          <a:srcRect/>
          <a:stretch>
            <a:fillRect/>
          </a:stretch>
        </p:blipFill>
        <p:spPr bwMode="auto">
          <a:xfrm>
            <a:off x="1481137" y="2197100"/>
            <a:ext cx="2562225" cy="560388"/>
          </a:xfrm>
          <a:prstGeom prst="rect">
            <a:avLst/>
          </a:prstGeom>
          <a:noFill/>
          <a:ln w="9525" algn="ctr">
            <a:solidFill>
              <a:schemeClr val="tx1"/>
            </a:solidFill>
            <a:miter lim="800000"/>
            <a:headEnd/>
            <a:tailEnd/>
          </a:ln>
        </p:spPr>
      </p:pic>
      <p:sp>
        <p:nvSpPr>
          <p:cNvPr id="17" name="Down Arrow 16"/>
          <p:cNvSpPr>
            <a:spLocks noChangeArrowheads="1"/>
          </p:cNvSpPr>
          <p:nvPr/>
        </p:nvSpPr>
        <p:spPr bwMode="auto">
          <a:xfrm>
            <a:off x="1908175" y="3830638"/>
            <a:ext cx="222250" cy="1301750"/>
          </a:xfrm>
          <a:prstGeom prst="downArrow">
            <a:avLst>
              <a:gd name="adj1" fmla="val 50000"/>
              <a:gd name="adj2" fmla="val 49759"/>
            </a:avLst>
          </a:prstGeom>
          <a:solidFill>
            <a:srgbClr val="FF0000"/>
          </a:solidFill>
          <a:ln w="9525" algn="ctr">
            <a:solidFill>
              <a:schemeClr val="tx1"/>
            </a:solidFill>
            <a:round/>
            <a:headEnd/>
            <a:tailEnd/>
          </a:ln>
        </p:spPr>
        <p:txBody>
          <a:bodyPr wrap="none" lIns="62962" tIns="31481" rIns="62962" bIns="31481" anchor="ctr"/>
          <a:lstStyle/>
          <a:p>
            <a:pPr algn="ctr"/>
            <a:endParaRPr lang="bg-BG"/>
          </a:p>
        </p:txBody>
      </p:sp>
      <p:sp>
        <p:nvSpPr>
          <p:cNvPr id="18" name="Rectangle 17"/>
          <p:cNvSpPr>
            <a:spLocks noChangeArrowheads="1"/>
          </p:cNvSpPr>
          <p:nvPr/>
        </p:nvSpPr>
        <p:spPr bwMode="auto">
          <a:xfrm>
            <a:off x="7286625" y="1638300"/>
            <a:ext cx="1385887" cy="338138"/>
          </a:xfrm>
          <a:prstGeom prst="rect">
            <a:avLst/>
          </a:prstGeom>
          <a:noFill/>
          <a:ln w="9525">
            <a:noFill/>
            <a:miter lim="800000"/>
            <a:headEnd/>
            <a:tailEnd/>
          </a:ln>
        </p:spPr>
        <p:txBody>
          <a:bodyPr wrap="none">
            <a:spAutoFit/>
          </a:bodyPr>
          <a:lstStyle/>
          <a:p>
            <a:r>
              <a:rPr lang="en-US" sz="1600"/>
              <a:t>Peer review</a:t>
            </a:r>
            <a:endParaRPr lang="bg-BG"/>
          </a:p>
        </p:txBody>
      </p:sp>
      <p:pic>
        <p:nvPicPr>
          <p:cNvPr id="19" name="Picture 4"/>
          <p:cNvPicPr>
            <a:picLocks noChangeAspect="1" noChangeArrowheads="1"/>
          </p:cNvPicPr>
          <p:nvPr/>
        </p:nvPicPr>
        <p:blipFill>
          <a:blip r:embed="rId3" cstate="print"/>
          <a:srcRect/>
          <a:stretch>
            <a:fillRect/>
          </a:stretch>
        </p:blipFill>
        <p:spPr bwMode="auto">
          <a:xfrm>
            <a:off x="1481137" y="1374775"/>
            <a:ext cx="738188" cy="758825"/>
          </a:xfrm>
          <a:prstGeom prst="rect">
            <a:avLst/>
          </a:prstGeom>
          <a:noFill/>
          <a:ln w="9525">
            <a:noFill/>
            <a:miter lim="800000"/>
            <a:headEnd/>
            <a:tailEnd/>
          </a:ln>
        </p:spPr>
      </p:pic>
      <p:pic>
        <p:nvPicPr>
          <p:cNvPr id="20" name="Picture 3"/>
          <p:cNvPicPr>
            <a:picLocks noChangeAspect="1" noChangeArrowheads="1"/>
          </p:cNvPicPr>
          <p:nvPr/>
        </p:nvPicPr>
        <p:blipFill>
          <a:blip r:embed="rId4" cstate="print"/>
          <a:srcRect/>
          <a:stretch>
            <a:fillRect/>
          </a:stretch>
        </p:blipFill>
        <p:spPr bwMode="auto">
          <a:xfrm>
            <a:off x="1481137" y="2803525"/>
            <a:ext cx="2573338" cy="706438"/>
          </a:xfrm>
          <a:prstGeom prst="rect">
            <a:avLst/>
          </a:prstGeom>
          <a:noFill/>
          <a:ln w="9525">
            <a:noFill/>
            <a:miter lim="800000"/>
            <a:headEnd/>
            <a:tailEnd/>
          </a:ln>
        </p:spPr>
      </p:pic>
    </p:spTree>
    <p:extLst>
      <p:ext uri="{BB962C8B-B14F-4D97-AF65-F5344CB8AC3E}">
        <p14:creationId xmlns:p14="http://schemas.microsoft.com/office/powerpoint/2010/main" val="13316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animBg="1"/>
      <p:bldP spid="12" grpId="0"/>
      <p:bldP spid="15" grpId="0"/>
      <p:bldP spid="17"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Multiple Data Publishing </a:t>
            </a:r>
            <a:r>
              <a:rPr lang="en-US" b="0" dirty="0" smtClean="0"/>
              <a:t>Models</a:t>
            </a:r>
            <a:endParaRPr lang="bg-BG" dirty="0"/>
          </a:p>
        </p:txBody>
      </p:sp>
      <p:sp>
        <p:nvSpPr>
          <p:cNvPr id="3" name="Content Placeholder 2"/>
          <p:cNvSpPr>
            <a:spLocks noGrp="1"/>
          </p:cNvSpPr>
          <p:nvPr>
            <p:ph idx="1"/>
          </p:nvPr>
        </p:nvSpPr>
        <p:spPr>
          <a:xfrm>
            <a:off x="739120" y="723441"/>
            <a:ext cx="8404880" cy="5378155"/>
          </a:xfrm>
        </p:spPr>
        <p:txBody>
          <a:bodyPr/>
          <a:lstStyle/>
          <a:p>
            <a:pPr marL="514350" indent="-514350">
              <a:buFont typeface="+mj-lt"/>
              <a:buAutoNum type="arabicPeriod"/>
            </a:pPr>
            <a:r>
              <a:rPr lang="en-US" dirty="0"/>
              <a:t> </a:t>
            </a:r>
            <a:r>
              <a:rPr lang="en-US" dirty="0">
                <a:solidFill>
                  <a:srgbClr val="CC0000"/>
                </a:solidFill>
              </a:rPr>
              <a:t>S</a:t>
            </a:r>
            <a:r>
              <a:rPr lang="bg-BG" dirty="0" err="1">
                <a:solidFill>
                  <a:srgbClr val="CC0000"/>
                </a:solidFill>
              </a:rPr>
              <a:t>upplementary</a:t>
            </a:r>
            <a:r>
              <a:rPr lang="bg-BG" dirty="0">
                <a:solidFill>
                  <a:srgbClr val="C00000"/>
                </a:solidFill>
              </a:rPr>
              <a:t> </a:t>
            </a:r>
            <a:r>
              <a:rPr lang="en-US" dirty="0">
                <a:solidFill>
                  <a:srgbClr val="C00000"/>
                </a:solidFill>
              </a:rPr>
              <a:t>data</a:t>
            </a:r>
            <a:r>
              <a:rPr lang="en-US" dirty="0"/>
              <a:t> </a:t>
            </a:r>
            <a:r>
              <a:rPr lang="bg-BG" dirty="0" err="1"/>
              <a:t>files</a:t>
            </a:r>
            <a:r>
              <a:rPr lang="bg-BG" dirty="0"/>
              <a:t> </a:t>
            </a:r>
            <a:r>
              <a:rPr lang="bg-BG" dirty="0" err="1"/>
              <a:t>downloadable</a:t>
            </a:r>
            <a:r>
              <a:rPr lang="bg-BG" dirty="0"/>
              <a:t> </a:t>
            </a:r>
            <a:r>
              <a:rPr lang="bg-BG" dirty="0" err="1"/>
              <a:t>from</a:t>
            </a:r>
            <a:r>
              <a:rPr lang="bg-BG" dirty="0"/>
              <a:t> </a:t>
            </a:r>
            <a:r>
              <a:rPr lang="bg-BG" dirty="0" err="1"/>
              <a:t>the</a:t>
            </a:r>
            <a:r>
              <a:rPr lang="bg-BG" dirty="0"/>
              <a:t> </a:t>
            </a:r>
            <a:r>
              <a:rPr lang="bg-BG" dirty="0" err="1"/>
              <a:t>journals</a:t>
            </a:r>
            <a:r>
              <a:rPr lang="bg-BG" dirty="0"/>
              <a:t>’ </a:t>
            </a:r>
            <a:r>
              <a:rPr lang="bg-BG" dirty="0" err="1"/>
              <a:t>website</a:t>
            </a:r>
            <a:endParaRPr lang="en-US" dirty="0"/>
          </a:p>
          <a:p>
            <a:pPr marL="514350" indent="-514350">
              <a:buFont typeface="+mj-lt"/>
              <a:buAutoNum type="arabicPeriod"/>
            </a:pPr>
            <a:r>
              <a:rPr lang="en-US" dirty="0"/>
              <a:t>D</a:t>
            </a:r>
            <a:r>
              <a:rPr lang="bg-BG" dirty="0" err="1"/>
              <a:t>ata</a:t>
            </a:r>
            <a:r>
              <a:rPr lang="bg-BG" dirty="0"/>
              <a:t> </a:t>
            </a:r>
            <a:r>
              <a:rPr lang="en-US" dirty="0"/>
              <a:t>deposited at </a:t>
            </a:r>
            <a:r>
              <a:rPr lang="en-US" dirty="0">
                <a:solidFill>
                  <a:srgbClr val="CC0000"/>
                </a:solidFill>
              </a:rPr>
              <a:t>specialized </a:t>
            </a:r>
            <a:r>
              <a:rPr lang="bg-BG" dirty="0" err="1">
                <a:solidFill>
                  <a:srgbClr val="CC0000"/>
                </a:solidFill>
              </a:rPr>
              <a:t>data</a:t>
            </a:r>
            <a:r>
              <a:rPr lang="bg-BG" dirty="0">
                <a:solidFill>
                  <a:srgbClr val="CC0000"/>
                </a:solidFill>
              </a:rPr>
              <a:t> </a:t>
            </a:r>
            <a:r>
              <a:rPr lang="bg-BG" dirty="0" err="1">
                <a:solidFill>
                  <a:srgbClr val="CC0000"/>
                </a:solidFill>
              </a:rPr>
              <a:t>repositories</a:t>
            </a:r>
            <a:r>
              <a:rPr lang="bg-BG" dirty="0">
                <a:solidFill>
                  <a:srgbClr val="CC0000"/>
                </a:solidFill>
              </a:rPr>
              <a:t> </a:t>
            </a:r>
            <a:r>
              <a:rPr lang="bg-BG" dirty="0"/>
              <a:t>(</a:t>
            </a:r>
            <a:r>
              <a:rPr lang="bg-BG" dirty="0" err="1"/>
              <a:t>Dryad</a:t>
            </a:r>
            <a:r>
              <a:rPr lang="bg-BG" dirty="0"/>
              <a:t>, </a:t>
            </a:r>
            <a:r>
              <a:rPr lang="bg-BG" dirty="0" err="1"/>
              <a:t>Pangaea</a:t>
            </a:r>
            <a:r>
              <a:rPr lang="bg-BG" dirty="0"/>
              <a:t>)</a:t>
            </a:r>
            <a:r>
              <a:rPr lang="en-US" dirty="0"/>
              <a:t> </a:t>
            </a:r>
          </a:p>
          <a:p>
            <a:pPr marL="514350" indent="-514350">
              <a:buFont typeface="+mj-lt"/>
              <a:buAutoNum type="arabicPeriod"/>
            </a:pPr>
            <a:r>
              <a:rPr lang="en-US" dirty="0"/>
              <a:t>D</a:t>
            </a:r>
            <a:r>
              <a:rPr lang="bg-BG" dirty="0" err="1"/>
              <a:t>ata</a:t>
            </a:r>
            <a:r>
              <a:rPr lang="bg-BG" dirty="0"/>
              <a:t> </a:t>
            </a:r>
            <a:r>
              <a:rPr lang="bg-BG" dirty="0" err="1"/>
              <a:t>published</a:t>
            </a:r>
            <a:r>
              <a:rPr lang="bg-BG" dirty="0"/>
              <a:t> </a:t>
            </a:r>
            <a:r>
              <a:rPr lang="bg-BG" dirty="0" err="1"/>
              <a:t>through</a:t>
            </a:r>
            <a:r>
              <a:rPr lang="bg-BG" dirty="0"/>
              <a:t> </a:t>
            </a:r>
            <a:r>
              <a:rPr lang="bg-BG" dirty="0" err="1"/>
              <a:t>data</a:t>
            </a:r>
            <a:r>
              <a:rPr lang="bg-BG" dirty="0"/>
              <a:t> </a:t>
            </a:r>
            <a:r>
              <a:rPr lang="bg-BG" dirty="0" err="1"/>
              <a:t>repositories</a:t>
            </a:r>
            <a:r>
              <a:rPr lang="bg-BG" dirty="0"/>
              <a:t> </a:t>
            </a:r>
            <a:r>
              <a:rPr lang="bg-BG" dirty="0" err="1"/>
              <a:t>but</a:t>
            </a:r>
            <a:r>
              <a:rPr lang="bg-BG" dirty="0"/>
              <a:t> </a:t>
            </a:r>
            <a:r>
              <a:rPr lang="bg-BG" dirty="0" err="1">
                <a:solidFill>
                  <a:srgbClr val="CC0000"/>
                </a:solidFill>
              </a:rPr>
              <a:t>indexed</a:t>
            </a:r>
            <a:r>
              <a:rPr lang="bg-BG" dirty="0">
                <a:solidFill>
                  <a:srgbClr val="CC0000"/>
                </a:solidFill>
              </a:rPr>
              <a:t> </a:t>
            </a:r>
            <a:r>
              <a:rPr lang="en-US" dirty="0">
                <a:solidFill>
                  <a:srgbClr val="CC0000"/>
                </a:solidFill>
              </a:rPr>
              <a:t>and collated</a:t>
            </a:r>
            <a:r>
              <a:rPr lang="en-US" dirty="0"/>
              <a:t> </a:t>
            </a:r>
            <a:r>
              <a:rPr lang="bg-BG" dirty="0" err="1"/>
              <a:t>with</a:t>
            </a:r>
            <a:r>
              <a:rPr lang="en-US" dirty="0"/>
              <a:t> other data</a:t>
            </a:r>
            <a:r>
              <a:rPr lang="bg-BG" dirty="0"/>
              <a:t> (</a:t>
            </a:r>
            <a:r>
              <a:rPr lang="bg-BG" dirty="0" err="1"/>
              <a:t>Gen</a:t>
            </a:r>
            <a:r>
              <a:rPr lang="en-US" dirty="0"/>
              <a:t>B</a:t>
            </a:r>
            <a:r>
              <a:rPr lang="bg-BG" dirty="0" err="1"/>
              <a:t>ank</a:t>
            </a:r>
            <a:r>
              <a:rPr lang="en-US" dirty="0"/>
              <a:t>, </a:t>
            </a:r>
            <a:r>
              <a:rPr lang="bg-BG" dirty="0"/>
              <a:t>GBIF</a:t>
            </a:r>
            <a:r>
              <a:rPr lang="en-US" dirty="0"/>
              <a:t> IPT</a:t>
            </a:r>
            <a:r>
              <a:rPr lang="bg-BG" dirty="0"/>
              <a:t>) </a:t>
            </a:r>
            <a:endParaRPr lang="en-US" dirty="0"/>
          </a:p>
          <a:p>
            <a:pPr marL="514350" indent="-514350">
              <a:buFont typeface="+mj-lt"/>
              <a:buAutoNum type="arabicPeriod"/>
            </a:pPr>
            <a:r>
              <a:rPr lang="en-US" dirty="0"/>
              <a:t>D</a:t>
            </a:r>
            <a:r>
              <a:rPr lang="bg-BG" dirty="0" err="1"/>
              <a:t>ata</a:t>
            </a:r>
            <a:r>
              <a:rPr lang="bg-BG" dirty="0"/>
              <a:t> </a:t>
            </a:r>
            <a:r>
              <a:rPr lang="bg-BG" dirty="0" err="1"/>
              <a:t>published</a:t>
            </a:r>
            <a:r>
              <a:rPr lang="bg-BG" dirty="0"/>
              <a:t> </a:t>
            </a:r>
            <a:r>
              <a:rPr lang="bg-BG" dirty="0" err="1"/>
              <a:t>in</a:t>
            </a:r>
            <a:r>
              <a:rPr lang="bg-BG" dirty="0"/>
              <a:t> </a:t>
            </a:r>
            <a:r>
              <a:rPr lang="bg-BG" dirty="0" err="1"/>
              <a:t>the</a:t>
            </a:r>
            <a:r>
              <a:rPr lang="bg-BG" dirty="0"/>
              <a:t> </a:t>
            </a:r>
            <a:r>
              <a:rPr lang="bg-BG" dirty="0" err="1"/>
              <a:t>form</a:t>
            </a:r>
            <a:r>
              <a:rPr lang="bg-BG" dirty="0"/>
              <a:t> </a:t>
            </a:r>
            <a:r>
              <a:rPr lang="bg-BG" dirty="0" err="1"/>
              <a:t>of</a:t>
            </a:r>
            <a:r>
              <a:rPr lang="bg-BG" dirty="0"/>
              <a:t> </a:t>
            </a:r>
            <a:r>
              <a:rPr lang="bg-BG" dirty="0" err="1"/>
              <a:t>marked-up</a:t>
            </a:r>
            <a:r>
              <a:rPr lang="bg-BG" dirty="0"/>
              <a:t> </a:t>
            </a:r>
            <a:r>
              <a:rPr lang="bg-BG" dirty="0" err="1"/>
              <a:t>and</a:t>
            </a:r>
            <a:r>
              <a:rPr lang="bg-BG" dirty="0"/>
              <a:t> </a:t>
            </a:r>
            <a:r>
              <a:rPr lang="bg-BG" dirty="0" err="1">
                <a:solidFill>
                  <a:srgbClr val="CC0000"/>
                </a:solidFill>
              </a:rPr>
              <a:t>machine-readable</a:t>
            </a:r>
            <a:r>
              <a:rPr lang="bg-BG" dirty="0">
                <a:solidFill>
                  <a:srgbClr val="CC0000"/>
                </a:solidFill>
              </a:rPr>
              <a:t> </a:t>
            </a:r>
            <a:r>
              <a:rPr lang="bg-BG" dirty="0" err="1" smtClean="0">
                <a:solidFill>
                  <a:srgbClr val="CC0000"/>
                </a:solidFill>
              </a:rPr>
              <a:t>text</a:t>
            </a:r>
            <a:r>
              <a:rPr lang="en-US" dirty="0" smtClean="0">
                <a:solidFill>
                  <a:srgbClr val="CC0000"/>
                </a:solidFill>
              </a:rPr>
              <a:t> (XML)</a:t>
            </a:r>
            <a:r>
              <a:rPr lang="bg-BG" dirty="0" smtClean="0"/>
              <a:t>. </a:t>
            </a:r>
            <a:endParaRPr lang="en-US" dirty="0"/>
          </a:p>
          <a:p>
            <a:pPr marL="514350" indent="-514350">
              <a:buFont typeface="+mj-lt"/>
              <a:buAutoNum type="arabicPeriod"/>
            </a:pPr>
            <a:r>
              <a:rPr lang="en-US" dirty="0"/>
              <a:t>Extended use of </a:t>
            </a:r>
            <a:r>
              <a:rPr lang="en-US" dirty="0">
                <a:solidFill>
                  <a:srgbClr val="CC0000"/>
                </a:solidFill>
              </a:rPr>
              <a:t>multimedia</a:t>
            </a:r>
            <a:r>
              <a:rPr lang="en-US" dirty="0"/>
              <a:t> and semantic enhancements</a:t>
            </a:r>
            <a:endParaRPr lang="bg-BG" dirty="0"/>
          </a:p>
          <a:p>
            <a:endParaRPr lang="bg-BG" dirty="0"/>
          </a:p>
        </p:txBody>
      </p:sp>
    </p:spTree>
    <p:extLst>
      <p:ext uri="{BB962C8B-B14F-4D97-AF65-F5344CB8AC3E}">
        <p14:creationId xmlns:p14="http://schemas.microsoft.com/office/powerpoint/2010/main" val="3970287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BDJ publish?</a:t>
            </a:r>
            <a:endParaRPr lang="bg-BG" dirty="0"/>
          </a:p>
        </p:txBody>
      </p:sp>
      <p:sp>
        <p:nvSpPr>
          <p:cNvPr id="3" name="Content Placeholder 2"/>
          <p:cNvSpPr>
            <a:spLocks noGrp="1"/>
          </p:cNvSpPr>
          <p:nvPr>
            <p:ph idx="1"/>
          </p:nvPr>
        </p:nvSpPr>
        <p:spPr>
          <a:xfrm>
            <a:off x="671386" y="723441"/>
            <a:ext cx="8653236" cy="5378155"/>
          </a:xfrm>
        </p:spPr>
        <p:txBody>
          <a:bodyPr>
            <a:normAutofit/>
          </a:bodyPr>
          <a:lstStyle/>
          <a:p>
            <a:pPr marL="342900" indent="-342900">
              <a:lnSpc>
                <a:spcPct val="110000"/>
              </a:lnSpc>
            </a:pPr>
            <a:r>
              <a:rPr lang="en-US" dirty="0"/>
              <a:t>Single taxon treatments and nomenclatural acts </a:t>
            </a:r>
          </a:p>
          <a:p>
            <a:pPr marL="342900" indent="-342900">
              <a:lnSpc>
                <a:spcPct val="110000"/>
              </a:lnSpc>
            </a:pPr>
            <a:r>
              <a:rPr lang="en-US" dirty="0"/>
              <a:t>Local/regional and habitat-based checklists</a:t>
            </a:r>
          </a:p>
          <a:p>
            <a:pPr marL="342900" indent="-342900">
              <a:lnSpc>
                <a:spcPct val="110000"/>
              </a:lnSpc>
            </a:pPr>
            <a:r>
              <a:rPr lang="en-US" dirty="0"/>
              <a:t>Sampling reports and occasional inventories</a:t>
            </a:r>
          </a:p>
          <a:p>
            <a:pPr marL="342900" indent="-342900">
              <a:lnSpc>
                <a:spcPct val="110000"/>
              </a:lnSpc>
            </a:pPr>
            <a:r>
              <a:rPr lang="en-US" dirty="0"/>
              <a:t>Ecological and biological observations of species and communities</a:t>
            </a:r>
          </a:p>
          <a:p>
            <a:pPr marL="342900" indent="-342900">
              <a:lnSpc>
                <a:spcPct val="110000"/>
              </a:lnSpc>
            </a:pPr>
            <a:r>
              <a:rPr lang="en-US" dirty="0"/>
              <a:t>Identification keys </a:t>
            </a:r>
          </a:p>
          <a:p>
            <a:pPr marL="342900" indent="-342900">
              <a:lnSpc>
                <a:spcPct val="110000"/>
              </a:lnSpc>
            </a:pPr>
            <a:r>
              <a:rPr lang="en-US" dirty="0"/>
              <a:t>Data papers for any biodiversity-related type of data (genomic, phylogenetic, ecological, environmental</a:t>
            </a:r>
            <a:r>
              <a:rPr lang="en-US" dirty="0" smtClean="0"/>
              <a:t>, etc.)</a:t>
            </a:r>
            <a:endParaRPr lang="en-US" dirty="0"/>
          </a:p>
          <a:p>
            <a:pPr marL="342900" indent="-342900">
              <a:lnSpc>
                <a:spcPct val="110000"/>
              </a:lnSpc>
            </a:pPr>
            <a:r>
              <a:rPr lang="en-US" dirty="0"/>
              <a:t>Descriptions of biodiversity-related software tools and workflows</a:t>
            </a:r>
          </a:p>
          <a:p>
            <a:endParaRPr lang="bg-BG" dirty="0"/>
          </a:p>
        </p:txBody>
      </p:sp>
    </p:spTree>
    <p:extLst>
      <p:ext uri="{BB962C8B-B14F-4D97-AF65-F5344CB8AC3E}">
        <p14:creationId xmlns:p14="http://schemas.microsoft.com/office/powerpoint/2010/main" val="2870789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91886" y="203200"/>
            <a:ext cx="8389257" cy="1088571"/>
          </a:xfrm>
        </p:spPr>
        <p:txBody>
          <a:bodyPr/>
          <a:lstStyle/>
          <a:p>
            <a:pPr>
              <a:lnSpc>
                <a:spcPct val="90000"/>
              </a:lnSpc>
            </a:pPr>
            <a:r>
              <a:rPr lang="en-US" sz="3200" dirty="0" smtClean="0">
                <a:solidFill>
                  <a:schemeClr val="tx1"/>
                </a:solidFill>
                <a:latin typeface="Arial" charset="0"/>
              </a:rPr>
              <a:t>Life cycle of data published in the BDJ</a:t>
            </a:r>
            <a:endParaRPr lang="bg-BG" sz="3200" dirty="0">
              <a:solidFill>
                <a:schemeClr val="tx1"/>
              </a:solidFill>
            </a:endParaRPr>
          </a:p>
        </p:txBody>
      </p:sp>
      <p:sp>
        <p:nvSpPr>
          <p:cNvPr id="7" name="_s1030"/>
          <p:cNvSpPr>
            <a:spLocks noChangeArrowheads="1"/>
          </p:cNvSpPr>
          <p:nvPr/>
        </p:nvSpPr>
        <p:spPr bwMode="auto">
          <a:xfrm>
            <a:off x="3251200" y="2240870"/>
            <a:ext cx="2271485" cy="734558"/>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b="1" cap="all" dirty="0" smtClean="0">
                <a:solidFill>
                  <a:srgbClr val="FFC000"/>
                </a:solidFill>
              </a:rPr>
              <a:t>Biodiversity</a:t>
            </a:r>
          </a:p>
          <a:p>
            <a:pPr algn="ctr"/>
            <a:r>
              <a:rPr lang="en-US" b="1" cap="all" dirty="0" smtClean="0">
                <a:solidFill>
                  <a:srgbClr val="FFC000"/>
                </a:solidFill>
              </a:rPr>
              <a:t>manuscript</a:t>
            </a:r>
            <a:endParaRPr lang="bg-BG" b="1" cap="all" dirty="0">
              <a:solidFill>
                <a:srgbClr val="FFC000"/>
              </a:solidFill>
            </a:endParaRPr>
          </a:p>
        </p:txBody>
      </p:sp>
      <p:sp>
        <p:nvSpPr>
          <p:cNvPr id="10" name="_s1030"/>
          <p:cNvSpPr>
            <a:spLocks noChangeArrowheads="1"/>
          </p:cNvSpPr>
          <p:nvPr/>
        </p:nvSpPr>
        <p:spPr bwMode="auto">
          <a:xfrm>
            <a:off x="638629" y="1314904"/>
            <a:ext cx="1990952" cy="457200"/>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800" dirty="0"/>
              <a:t>Occurrence data</a:t>
            </a:r>
            <a:endParaRPr lang="bg-BG" sz="1800" dirty="0"/>
          </a:p>
        </p:txBody>
      </p:sp>
      <p:sp>
        <p:nvSpPr>
          <p:cNvPr id="11" name="_s1030"/>
          <p:cNvSpPr>
            <a:spLocks noChangeArrowheads="1"/>
          </p:cNvSpPr>
          <p:nvPr/>
        </p:nvSpPr>
        <p:spPr bwMode="auto">
          <a:xfrm>
            <a:off x="6109833" y="1278618"/>
            <a:ext cx="2090737" cy="457200"/>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800" dirty="0" smtClean="0"/>
              <a:t>Genome dada</a:t>
            </a:r>
            <a:endParaRPr lang="bg-BG" sz="1800" dirty="0"/>
          </a:p>
        </p:txBody>
      </p:sp>
      <p:sp>
        <p:nvSpPr>
          <p:cNvPr id="12" name="_s1030"/>
          <p:cNvSpPr>
            <a:spLocks noChangeArrowheads="1"/>
          </p:cNvSpPr>
          <p:nvPr/>
        </p:nvSpPr>
        <p:spPr bwMode="auto">
          <a:xfrm>
            <a:off x="647700" y="3229897"/>
            <a:ext cx="2037443" cy="508892"/>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800" dirty="0" smtClean="0"/>
              <a:t>Image galleries</a:t>
            </a:r>
            <a:endParaRPr lang="bg-BG" sz="1800" dirty="0"/>
          </a:p>
        </p:txBody>
      </p:sp>
      <p:sp>
        <p:nvSpPr>
          <p:cNvPr id="13" name="_s1030"/>
          <p:cNvSpPr>
            <a:spLocks noChangeArrowheads="1"/>
          </p:cNvSpPr>
          <p:nvPr/>
        </p:nvSpPr>
        <p:spPr bwMode="auto">
          <a:xfrm>
            <a:off x="608196" y="2338395"/>
            <a:ext cx="2031766" cy="493296"/>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600" dirty="0" err="1" smtClean="0"/>
              <a:t>Morphometric</a:t>
            </a:r>
            <a:r>
              <a:rPr lang="en-US" sz="1600" dirty="0" smtClean="0"/>
              <a:t> data</a:t>
            </a:r>
            <a:endParaRPr lang="bg-BG" sz="1600" dirty="0"/>
          </a:p>
        </p:txBody>
      </p:sp>
      <p:sp>
        <p:nvSpPr>
          <p:cNvPr id="14" name="_s1030"/>
          <p:cNvSpPr>
            <a:spLocks noChangeArrowheads="1"/>
          </p:cNvSpPr>
          <p:nvPr/>
        </p:nvSpPr>
        <p:spPr bwMode="auto">
          <a:xfrm>
            <a:off x="6183086" y="3244645"/>
            <a:ext cx="2061028" cy="531602"/>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800" dirty="0" smtClean="0"/>
              <a:t>Environmental </a:t>
            </a:r>
            <a:br>
              <a:rPr lang="en-US" sz="1800" dirty="0" smtClean="0"/>
            </a:br>
            <a:r>
              <a:rPr lang="en-US" sz="1800" dirty="0" smtClean="0"/>
              <a:t>data</a:t>
            </a:r>
            <a:endParaRPr lang="bg-BG" sz="1800" dirty="0"/>
          </a:p>
        </p:txBody>
      </p:sp>
      <p:sp>
        <p:nvSpPr>
          <p:cNvPr id="15" name="_s1030"/>
          <p:cNvSpPr>
            <a:spLocks noChangeArrowheads="1"/>
          </p:cNvSpPr>
          <p:nvPr/>
        </p:nvSpPr>
        <p:spPr bwMode="auto">
          <a:xfrm>
            <a:off x="6117772" y="2323645"/>
            <a:ext cx="2111828" cy="457200"/>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600" dirty="0" err="1" smtClean="0"/>
              <a:t>Phylogenetic</a:t>
            </a:r>
            <a:r>
              <a:rPr lang="en-US" sz="1600" dirty="0" smtClean="0"/>
              <a:t> data</a:t>
            </a:r>
            <a:endParaRPr lang="bg-BG" sz="1600" dirty="0"/>
          </a:p>
        </p:txBody>
      </p:sp>
      <p:sp>
        <p:nvSpPr>
          <p:cNvPr id="16" name="_s1030"/>
          <p:cNvSpPr>
            <a:spLocks noChangeArrowheads="1"/>
          </p:cNvSpPr>
          <p:nvPr/>
        </p:nvSpPr>
        <p:spPr bwMode="auto">
          <a:xfrm>
            <a:off x="3395816" y="1265976"/>
            <a:ext cx="2037443" cy="457200"/>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800" dirty="0" smtClean="0"/>
              <a:t>Any other data</a:t>
            </a:r>
            <a:endParaRPr lang="bg-BG" sz="1800" dirty="0"/>
          </a:p>
        </p:txBody>
      </p:sp>
      <p:sp>
        <p:nvSpPr>
          <p:cNvPr id="17" name="Line 125"/>
          <p:cNvSpPr>
            <a:spLocks noChangeShapeType="1"/>
          </p:cNvSpPr>
          <p:nvPr/>
        </p:nvSpPr>
        <p:spPr bwMode="auto">
          <a:xfrm>
            <a:off x="4380271" y="1814051"/>
            <a:ext cx="14747" cy="324465"/>
          </a:xfrm>
          <a:prstGeom prst="line">
            <a:avLst/>
          </a:prstGeom>
          <a:noFill/>
          <a:ln w="28575">
            <a:solidFill>
              <a:schemeClr val="tx1"/>
            </a:solidFill>
            <a:round/>
            <a:headEnd/>
            <a:tailEnd type="triangle" w="med" len="med"/>
          </a:ln>
        </p:spPr>
        <p:txBody>
          <a:bodyPr/>
          <a:lstStyle/>
          <a:p>
            <a:endParaRPr lang="en-US"/>
          </a:p>
        </p:txBody>
      </p:sp>
      <p:sp>
        <p:nvSpPr>
          <p:cNvPr id="18" name="Line 125"/>
          <p:cNvSpPr>
            <a:spLocks noChangeShapeType="1"/>
          </p:cNvSpPr>
          <p:nvPr/>
        </p:nvSpPr>
        <p:spPr bwMode="auto">
          <a:xfrm flipH="1">
            <a:off x="4527755" y="1877550"/>
            <a:ext cx="2698954" cy="246217"/>
          </a:xfrm>
          <a:prstGeom prst="line">
            <a:avLst/>
          </a:prstGeom>
          <a:noFill/>
          <a:ln w="28575">
            <a:solidFill>
              <a:schemeClr val="tx1"/>
            </a:solidFill>
            <a:round/>
            <a:headEnd/>
            <a:tailEnd type="triangle" w="med" len="med"/>
          </a:ln>
        </p:spPr>
        <p:txBody>
          <a:bodyPr/>
          <a:lstStyle/>
          <a:p>
            <a:endParaRPr lang="en-US"/>
          </a:p>
        </p:txBody>
      </p:sp>
      <p:sp>
        <p:nvSpPr>
          <p:cNvPr id="19" name="Line 125"/>
          <p:cNvSpPr>
            <a:spLocks noChangeShapeType="1"/>
          </p:cNvSpPr>
          <p:nvPr/>
        </p:nvSpPr>
        <p:spPr bwMode="auto">
          <a:xfrm>
            <a:off x="1548580" y="1862803"/>
            <a:ext cx="2625213" cy="260965"/>
          </a:xfrm>
          <a:prstGeom prst="line">
            <a:avLst/>
          </a:prstGeom>
          <a:noFill/>
          <a:ln w="28575">
            <a:solidFill>
              <a:schemeClr val="tx1"/>
            </a:solidFill>
            <a:round/>
            <a:headEnd/>
            <a:tailEnd type="triangle" w="med" len="med"/>
          </a:ln>
        </p:spPr>
        <p:txBody>
          <a:bodyPr/>
          <a:lstStyle/>
          <a:p>
            <a:endParaRPr lang="en-US"/>
          </a:p>
        </p:txBody>
      </p:sp>
      <p:sp>
        <p:nvSpPr>
          <p:cNvPr id="20" name="Line 125"/>
          <p:cNvSpPr>
            <a:spLocks noChangeShapeType="1"/>
          </p:cNvSpPr>
          <p:nvPr/>
        </p:nvSpPr>
        <p:spPr bwMode="auto">
          <a:xfrm flipH="1">
            <a:off x="5619134" y="2566219"/>
            <a:ext cx="398207" cy="14749"/>
          </a:xfrm>
          <a:prstGeom prst="line">
            <a:avLst/>
          </a:prstGeom>
          <a:noFill/>
          <a:ln w="28575">
            <a:solidFill>
              <a:schemeClr val="tx1"/>
            </a:solidFill>
            <a:round/>
            <a:headEnd/>
            <a:tailEnd type="triangle" w="med" len="med"/>
          </a:ln>
        </p:spPr>
        <p:txBody>
          <a:bodyPr/>
          <a:lstStyle/>
          <a:p>
            <a:endParaRPr lang="en-US"/>
          </a:p>
        </p:txBody>
      </p:sp>
      <p:sp>
        <p:nvSpPr>
          <p:cNvPr id="21" name="Line 125"/>
          <p:cNvSpPr>
            <a:spLocks noChangeShapeType="1"/>
          </p:cNvSpPr>
          <p:nvPr/>
        </p:nvSpPr>
        <p:spPr bwMode="auto">
          <a:xfrm>
            <a:off x="2743200" y="2580967"/>
            <a:ext cx="398206" cy="14748"/>
          </a:xfrm>
          <a:prstGeom prst="line">
            <a:avLst/>
          </a:prstGeom>
          <a:noFill/>
          <a:ln w="28575">
            <a:solidFill>
              <a:schemeClr val="tx1"/>
            </a:solidFill>
            <a:round/>
            <a:headEnd/>
            <a:tailEnd type="triangle" w="med" len="med"/>
          </a:ln>
        </p:spPr>
        <p:txBody>
          <a:bodyPr/>
          <a:lstStyle/>
          <a:p>
            <a:endParaRPr lang="en-US"/>
          </a:p>
        </p:txBody>
      </p:sp>
      <p:sp>
        <p:nvSpPr>
          <p:cNvPr id="22" name="Line 125"/>
          <p:cNvSpPr>
            <a:spLocks noChangeShapeType="1"/>
          </p:cNvSpPr>
          <p:nvPr/>
        </p:nvSpPr>
        <p:spPr bwMode="auto">
          <a:xfrm flipV="1">
            <a:off x="2772697" y="3067663"/>
            <a:ext cx="1415845" cy="486697"/>
          </a:xfrm>
          <a:prstGeom prst="line">
            <a:avLst/>
          </a:prstGeom>
          <a:noFill/>
          <a:ln w="28575">
            <a:solidFill>
              <a:schemeClr val="tx1"/>
            </a:solidFill>
            <a:round/>
            <a:headEnd/>
            <a:tailEnd type="triangle" w="med" len="med"/>
          </a:ln>
        </p:spPr>
        <p:txBody>
          <a:bodyPr/>
          <a:lstStyle/>
          <a:p>
            <a:endParaRPr lang="en-US"/>
          </a:p>
        </p:txBody>
      </p:sp>
      <p:sp>
        <p:nvSpPr>
          <p:cNvPr id="23" name="Line 125"/>
          <p:cNvSpPr>
            <a:spLocks noChangeShapeType="1"/>
          </p:cNvSpPr>
          <p:nvPr/>
        </p:nvSpPr>
        <p:spPr bwMode="auto">
          <a:xfrm flipH="1" flipV="1">
            <a:off x="4513005" y="3067665"/>
            <a:ext cx="1533833" cy="412954"/>
          </a:xfrm>
          <a:prstGeom prst="line">
            <a:avLst/>
          </a:prstGeom>
          <a:noFill/>
          <a:ln w="28575">
            <a:solidFill>
              <a:schemeClr val="tx1"/>
            </a:solidFill>
            <a:round/>
            <a:headEnd/>
            <a:tailEnd type="triangle" w="med" len="med"/>
          </a:ln>
        </p:spPr>
        <p:txBody>
          <a:bodyPr/>
          <a:lstStyle/>
          <a:p>
            <a:endParaRPr lang="en-US"/>
          </a:p>
        </p:txBody>
      </p:sp>
      <p:sp>
        <p:nvSpPr>
          <p:cNvPr id="24" name="Line 125"/>
          <p:cNvSpPr>
            <a:spLocks noChangeShapeType="1"/>
          </p:cNvSpPr>
          <p:nvPr/>
        </p:nvSpPr>
        <p:spPr bwMode="auto">
          <a:xfrm>
            <a:off x="4409767" y="3111911"/>
            <a:ext cx="14749" cy="840658"/>
          </a:xfrm>
          <a:prstGeom prst="line">
            <a:avLst/>
          </a:prstGeom>
          <a:noFill/>
          <a:ln w="28575">
            <a:solidFill>
              <a:schemeClr val="tx1"/>
            </a:solidFill>
            <a:round/>
            <a:headEnd/>
            <a:tailEnd type="triangle" w="med" len="med"/>
          </a:ln>
        </p:spPr>
        <p:txBody>
          <a:bodyPr/>
          <a:lstStyle/>
          <a:p>
            <a:endParaRPr lang="en-US"/>
          </a:p>
        </p:txBody>
      </p:sp>
      <p:sp>
        <p:nvSpPr>
          <p:cNvPr id="25" name="Rectangle 24"/>
          <p:cNvSpPr/>
          <p:nvPr/>
        </p:nvSpPr>
        <p:spPr>
          <a:xfrm>
            <a:off x="4483511" y="3432861"/>
            <a:ext cx="1150374" cy="523220"/>
          </a:xfrm>
          <a:prstGeom prst="rect">
            <a:avLst/>
          </a:prstGeom>
        </p:spPr>
        <p:txBody>
          <a:bodyPr wrap="square">
            <a:spAutoFit/>
          </a:bodyPr>
          <a:lstStyle/>
          <a:p>
            <a:r>
              <a:rPr lang="en-US" sz="1400" b="1" dirty="0" smtClean="0"/>
              <a:t>XML </a:t>
            </a:r>
            <a:br>
              <a:rPr lang="en-US" sz="1400" b="1" dirty="0" smtClean="0"/>
            </a:br>
            <a:r>
              <a:rPr lang="en-US" sz="1400" b="1" dirty="0" smtClean="0"/>
              <a:t>MARK UP</a:t>
            </a:r>
            <a:endParaRPr lang="en-US" sz="1400" b="1" dirty="0"/>
          </a:p>
        </p:txBody>
      </p:sp>
      <p:sp>
        <p:nvSpPr>
          <p:cNvPr id="31" name="_s1030"/>
          <p:cNvSpPr>
            <a:spLocks noChangeArrowheads="1"/>
          </p:cNvSpPr>
          <p:nvPr/>
        </p:nvSpPr>
        <p:spPr bwMode="auto">
          <a:xfrm>
            <a:off x="3318387" y="4100053"/>
            <a:ext cx="2182761" cy="589935"/>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800" dirty="0" smtClean="0">
                <a:solidFill>
                  <a:srgbClr val="FFC000"/>
                </a:solidFill>
              </a:rPr>
              <a:t>Structured text </a:t>
            </a:r>
            <a:br>
              <a:rPr lang="en-US" sz="1800" dirty="0" smtClean="0">
                <a:solidFill>
                  <a:srgbClr val="FFC000"/>
                </a:solidFill>
              </a:rPr>
            </a:br>
            <a:r>
              <a:rPr lang="en-US" sz="1800" dirty="0" smtClean="0">
                <a:solidFill>
                  <a:srgbClr val="FFC000"/>
                </a:solidFill>
              </a:rPr>
              <a:t>(data!)</a:t>
            </a:r>
            <a:endParaRPr lang="bg-BG" sz="1800" dirty="0">
              <a:solidFill>
                <a:srgbClr val="FFC000"/>
              </a:solidFill>
            </a:endParaRPr>
          </a:p>
        </p:txBody>
      </p:sp>
      <p:sp>
        <p:nvSpPr>
          <p:cNvPr id="32" name="Line 125"/>
          <p:cNvSpPr>
            <a:spLocks noChangeShapeType="1"/>
          </p:cNvSpPr>
          <p:nvPr/>
        </p:nvSpPr>
        <p:spPr bwMode="auto">
          <a:xfrm flipH="1">
            <a:off x="3539609" y="4925961"/>
            <a:ext cx="929151" cy="324465"/>
          </a:xfrm>
          <a:prstGeom prst="line">
            <a:avLst/>
          </a:prstGeom>
          <a:noFill/>
          <a:ln w="28575">
            <a:solidFill>
              <a:schemeClr val="tx1"/>
            </a:solidFill>
            <a:round/>
            <a:headEnd/>
            <a:tailEnd type="triangle" w="med" len="med"/>
          </a:ln>
        </p:spPr>
        <p:txBody>
          <a:bodyPr/>
          <a:lstStyle/>
          <a:p>
            <a:endParaRPr lang="en-US"/>
          </a:p>
        </p:txBody>
      </p:sp>
      <p:sp>
        <p:nvSpPr>
          <p:cNvPr id="33" name="Line 125"/>
          <p:cNvSpPr>
            <a:spLocks noChangeShapeType="1"/>
          </p:cNvSpPr>
          <p:nvPr/>
        </p:nvSpPr>
        <p:spPr bwMode="auto">
          <a:xfrm flipH="1">
            <a:off x="1519083" y="4866968"/>
            <a:ext cx="2743200" cy="383458"/>
          </a:xfrm>
          <a:prstGeom prst="line">
            <a:avLst/>
          </a:prstGeom>
          <a:noFill/>
          <a:ln w="28575">
            <a:solidFill>
              <a:schemeClr val="tx1"/>
            </a:solidFill>
            <a:round/>
            <a:headEnd/>
            <a:tailEnd type="triangle" w="med" len="med"/>
          </a:ln>
        </p:spPr>
        <p:txBody>
          <a:bodyPr/>
          <a:lstStyle/>
          <a:p>
            <a:endParaRPr lang="en-US"/>
          </a:p>
        </p:txBody>
      </p:sp>
      <p:sp>
        <p:nvSpPr>
          <p:cNvPr id="39" name="Line 125"/>
          <p:cNvSpPr>
            <a:spLocks noChangeShapeType="1"/>
          </p:cNvSpPr>
          <p:nvPr/>
        </p:nvSpPr>
        <p:spPr bwMode="auto">
          <a:xfrm>
            <a:off x="4572000" y="4911214"/>
            <a:ext cx="1150374" cy="368710"/>
          </a:xfrm>
          <a:prstGeom prst="line">
            <a:avLst/>
          </a:prstGeom>
          <a:noFill/>
          <a:ln w="28575">
            <a:solidFill>
              <a:schemeClr val="tx1"/>
            </a:solidFill>
            <a:round/>
            <a:headEnd/>
            <a:tailEnd type="triangle" w="med" len="med"/>
          </a:ln>
        </p:spPr>
        <p:txBody>
          <a:bodyPr/>
          <a:lstStyle/>
          <a:p>
            <a:endParaRPr lang="en-US"/>
          </a:p>
        </p:txBody>
      </p:sp>
      <p:sp>
        <p:nvSpPr>
          <p:cNvPr id="40" name="Line 125"/>
          <p:cNvSpPr>
            <a:spLocks noChangeShapeType="1"/>
          </p:cNvSpPr>
          <p:nvPr/>
        </p:nvSpPr>
        <p:spPr bwMode="auto">
          <a:xfrm>
            <a:off x="4675238" y="4852220"/>
            <a:ext cx="3126658" cy="398206"/>
          </a:xfrm>
          <a:prstGeom prst="line">
            <a:avLst/>
          </a:prstGeom>
          <a:noFill/>
          <a:ln w="28575">
            <a:solidFill>
              <a:schemeClr val="tx1"/>
            </a:solidFill>
            <a:round/>
            <a:headEnd/>
            <a:tailEnd type="triangle" w="med" len="med"/>
          </a:ln>
        </p:spPr>
        <p:txBody>
          <a:bodyPr/>
          <a:lstStyle/>
          <a:p>
            <a:endParaRPr lang="en-US"/>
          </a:p>
        </p:txBody>
      </p:sp>
      <p:sp>
        <p:nvSpPr>
          <p:cNvPr id="120" name="Rectangle 119"/>
          <p:cNvSpPr/>
          <p:nvPr/>
        </p:nvSpPr>
        <p:spPr bwMode="auto">
          <a:xfrm>
            <a:off x="0" y="5326978"/>
            <a:ext cx="9144000" cy="1545770"/>
          </a:xfrm>
          <a:prstGeom prst="rect">
            <a:avLst/>
          </a:prstGeom>
          <a:gradFill flip="none" rotWithShape="0">
            <a:gsLst>
              <a:gs pos="0">
                <a:schemeClr val="bg1">
                  <a:lumMod val="60000"/>
                  <a:lumOff val="40000"/>
                </a:schemeClr>
              </a:gs>
              <a:gs pos="50000">
                <a:schemeClr val="accent1">
                  <a:shade val="67500"/>
                  <a:satMod val="115000"/>
                </a:schemeClr>
              </a:gs>
              <a:gs pos="100000">
                <a:schemeClr val="accent1">
                  <a:shade val="100000"/>
                  <a:satMod val="115000"/>
                </a:schemeClr>
              </a:gs>
            </a:gsLst>
            <a:lin ang="18900000" scaled="1"/>
            <a:tileRect/>
          </a:gradFill>
          <a:ln w="9525" cap="flat" cmpd="sng" algn="ctr">
            <a:noFill/>
            <a:prstDash val="solid"/>
            <a:round/>
            <a:headEnd type="none" w="med" len="med"/>
            <a:tailEnd type="none" w="med" len="med"/>
          </a:ln>
          <a:effectLst/>
        </p:spPr>
        <p:txBody>
          <a:bodyPr wrap="none" lIns="62962" tIns="31481" rIns="62962" bIns="31481" anchor="ctr"/>
          <a:lstStyle/>
          <a:p>
            <a:pPr algn="ctr">
              <a:defRPr/>
            </a:pPr>
            <a:endParaRPr lang="bg-BG" sz="1600" b="1" dirty="0"/>
          </a:p>
        </p:txBody>
      </p:sp>
      <p:sp>
        <p:nvSpPr>
          <p:cNvPr id="121" name="_s1030"/>
          <p:cNvSpPr>
            <a:spLocks noChangeArrowheads="1"/>
          </p:cNvSpPr>
          <p:nvPr/>
        </p:nvSpPr>
        <p:spPr bwMode="auto">
          <a:xfrm>
            <a:off x="182880" y="5394959"/>
            <a:ext cx="1249681" cy="396241"/>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b="1" dirty="0" smtClean="0"/>
              <a:t>ARTICLES</a:t>
            </a:r>
            <a:endParaRPr lang="bg-BG" b="1" dirty="0"/>
          </a:p>
        </p:txBody>
      </p:sp>
      <p:pic>
        <p:nvPicPr>
          <p:cNvPr id="122" name="Picture 21" descr="EOL_Brochure 3.jpg"/>
          <p:cNvPicPr>
            <a:picLocks noChangeAspect="1"/>
          </p:cNvPicPr>
          <p:nvPr/>
        </p:nvPicPr>
        <p:blipFill>
          <a:blip r:embed="rId2" cstate="print"/>
          <a:srcRect/>
          <a:stretch>
            <a:fillRect/>
          </a:stretch>
        </p:blipFill>
        <p:spPr bwMode="auto">
          <a:xfrm>
            <a:off x="3749040" y="6172658"/>
            <a:ext cx="1005840" cy="685342"/>
          </a:xfrm>
          <a:prstGeom prst="rect">
            <a:avLst/>
          </a:prstGeom>
          <a:noFill/>
          <a:ln w="9525">
            <a:noFill/>
            <a:miter lim="800000"/>
            <a:headEnd/>
            <a:tailEnd/>
          </a:ln>
        </p:spPr>
      </p:pic>
      <p:pic>
        <p:nvPicPr>
          <p:cNvPr id="123" name="Picture 2" descr="gbif_05"/>
          <p:cNvPicPr>
            <a:picLocks noChangeAspect="1" noChangeArrowheads="1"/>
          </p:cNvPicPr>
          <p:nvPr/>
        </p:nvPicPr>
        <p:blipFill>
          <a:blip r:embed="rId3" cstate="print"/>
          <a:srcRect/>
          <a:stretch>
            <a:fillRect/>
          </a:stretch>
        </p:blipFill>
        <p:spPr bwMode="auto">
          <a:xfrm>
            <a:off x="2499360" y="6168627"/>
            <a:ext cx="1005840" cy="689373"/>
          </a:xfrm>
          <a:prstGeom prst="rect">
            <a:avLst/>
          </a:prstGeom>
          <a:noFill/>
          <a:ln w="9525" algn="ctr">
            <a:solidFill>
              <a:schemeClr val="tx1"/>
            </a:solidFill>
            <a:miter lim="800000"/>
            <a:headEnd/>
            <a:tailEnd/>
          </a:ln>
        </p:spPr>
      </p:pic>
      <p:pic>
        <p:nvPicPr>
          <p:cNvPr id="124" name="Picture 44"/>
          <p:cNvPicPr>
            <a:picLocks noChangeAspect="1" noChangeArrowheads="1"/>
          </p:cNvPicPr>
          <p:nvPr/>
        </p:nvPicPr>
        <p:blipFill>
          <a:blip r:embed="rId4" cstate="print"/>
          <a:srcRect/>
          <a:stretch>
            <a:fillRect/>
          </a:stretch>
        </p:blipFill>
        <p:spPr bwMode="auto">
          <a:xfrm>
            <a:off x="8656320" y="6168427"/>
            <a:ext cx="487680" cy="689573"/>
          </a:xfrm>
          <a:prstGeom prst="rect">
            <a:avLst/>
          </a:prstGeom>
          <a:noFill/>
          <a:ln w="9525" algn="ctr">
            <a:solidFill>
              <a:schemeClr val="bg1"/>
            </a:solidFill>
            <a:miter lim="800000"/>
            <a:headEnd/>
            <a:tailEnd/>
          </a:ln>
        </p:spPr>
      </p:pic>
      <p:pic>
        <p:nvPicPr>
          <p:cNvPr id="125" name="Picture 2"/>
          <p:cNvPicPr>
            <a:picLocks noChangeAspect="1" noChangeArrowheads="1"/>
          </p:cNvPicPr>
          <p:nvPr/>
        </p:nvPicPr>
        <p:blipFill>
          <a:blip r:embed="rId5" cstate="print"/>
          <a:srcRect/>
          <a:stretch>
            <a:fillRect/>
          </a:stretch>
        </p:blipFill>
        <p:spPr bwMode="auto">
          <a:xfrm>
            <a:off x="6370320" y="6170849"/>
            <a:ext cx="1021080" cy="687151"/>
          </a:xfrm>
          <a:prstGeom prst="rect">
            <a:avLst/>
          </a:prstGeom>
          <a:noFill/>
          <a:ln w="9525">
            <a:noFill/>
            <a:miter lim="800000"/>
            <a:headEnd/>
            <a:tailEnd/>
          </a:ln>
          <a:effectLst/>
        </p:spPr>
      </p:pic>
      <p:pic>
        <p:nvPicPr>
          <p:cNvPr id="126" name="Inhaltsplatzhalter 4" descr="Plazi_books.jpg"/>
          <p:cNvPicPr>
            <a:picLocks noChangeAspect="1"/>
          </p:cNvPicPr>
          <p:nvPr/>
        </p:nvPicPr>
        <p:blipFill>
          <a:blip r:embed="rId6" cstate="print"/>
          <a:srcRect/>
          <a:stretch>
            <a:fillRect/>
          </a:stretch>
        </p:blipFill>
        <p:spPr bwMode="auto">
          <a:xfrm>
            <a:off x="4964113" y="6179082"/>
            <a:ext cx="1238567" cy="678918"/>
          </a:xfrm>
          <a:prstGeom prst="rect">
            <a:avLst/>
          </a:prstGeom>
          <a:noFill/>
          <a:ln w="9525">
            <a:noFill/>
            <a:miter lim="800000"/>
            <a:headEnd/>
            <a:tailEnd/>
          </a:ln>
          <a:effectLst/>
        </p:spPr>
      </p:pic>
      <p:pic>
        <p:nvPicPr>
          <p:cNvPr id="127" name="Picture 3"/>
          <p:cNvPicPr>
            <a:picLocks noChangeAspect="1" noChangeArrowheads="1"/>
          </p:cNvPicPr>
          <p:nvPr/>
        </p:nvPicPr>
        <p:blipFill>
          <a:blip r:embed="rId7" cstate="print"/>
          <a:srcRect/>
          <a:stretch>
            <a:fillRect/>
          </a:stretch>
        </p:blipFill>
        <p:spPr bwMode="auto">
          <a:xfrm>
            <a:off x="1539240" y="6172200"/>
            <a:ext cx="792480" cy="685800"/>
          </a:xfrm>
          <a:prstGeom prst="rect">
            <a:avLst/>
          </a:prstGeom>
          <a:noFill/>
          <a:ln w="9525">
            <a:noFill/>
            <a:miter lim="800000"/>
            <a:headEnd/>
            <a:tailEnd/>
          </a:ln>
          <a:effectLst/>
        </p:spPr>
      </p:pic>
      <p:pic>
        <p:nvPicPr>
          <p:cNvPr id="128" name="Picture 4"/>
          <p:cNvPicPr>
            <a:picLocks noChangeAspect="1" noChangeArrowheads="1"/>
          </p:cNvPicPr>
          <p:nvPr/>
        </p:nvPicPr>
        <p:blipFill>
          <a:blip r:embed="rId8" cstate="print"/>
          <a:srcRect/>
          <a:stretch>
            <a:fillRect/>
          </a:stretch>
        </p:blipFill>
        <p:spPr bwMode="auto">
          <a:xfrm>
            <a:off x="0" y="6153150"/>
            <a:ext cx="1390650" cy="704850"/>
          </a:xfrm>
          <a:prstGeom prst="rect">
            <a:avLst/>
          </a:prstGeom>
          <a:noFill/>
          <a:ln w="9525">
            <a:noFill/>
            <a:miter lim="800000"/>
            <a:headEnd/>
            <a:tailEnd/>
          </a:ln>
          <a:effectLst/>
        </p:spPr>
      </p:pic>
      <p:cxnSp>
        <p:nvCxnSpPr>
          <p:cNvPr id="129" name="Straight Arrow Connector 59"/>
          <p:cNvCxnSpPr>
            <a:cxnSpLocks noChangeShapeType="1"/>
          </p:cNvCxnSpPr>
          <p:nvPr/>
        </p:nvCxnSpPr>
        <p:spPr bwMode="auto">
          <a:xfrm flipV="1">
            <a:off x="289560" y="5852160"/>
            <a:ext cx="502920" cy="259080"/>
          </a:xfrm>
          <a:prstGeom prst="straightConnector1">
            <a:avLst/>
          </a:prstGeom>
          <a:noFill/>
          <a:ln w="28575" algn="ctr">
            <a:solidFill>
              <a:schemeClr val="tx1"/>
            </a:solidFill>
            <a:round/>
            <a:headEnd type="triangle" w="med" len="med"/>
            <a:tailEnd/>
          </a:ln>
        </p:spPr>
      </p:cxnSp>
      <p:cxnSp>
        <p:nvCxnSpPr>
          <p:cNvPr id="130" name="Straight Arrow Connector 59"/>
          <p:cNvCxnSpPr>
            <a:cxnSpLocks noChangeShapeType="1"/>
          </p:cNvCxnSpPr>
          <p:nvPr/>
        </p:nvCxnSpPr>
        <p:spPr bwMode="auto">
          <a:xfrm rot="10800000">
            <a:off x="1005840" y="5836920"/>
            <a:ext cx="670560" cy="289560"/>
          </a:xfrm>
          <a:prstGeom prst="straightConnector1">
            <a:avLst/>
          </a:prstGeom>
          <a:noFill/>
          <a:ln w="28575" algn="ctr">
            <a:solidFill>
              <a:schemeClr val="tx1"/>
            </a:solidFill>
            <a:round/>
            <a:headEnd type="triangle" w="med" len="med"/>
            <a:tailEnd/>
          </a:ln>
        </p:spPr>
      </p:cxnSp>
      <p:sp>
        <p:nvSpPr>
          <p:cNvPr id="131" name="_s1030"/>
          <p:cNvSpPr>
            <a:spLocks noChangeArrowheads="1"/>
          </p:cNvSpPr>
          <p:nvPr/>
        </p:nvSpPr>
        <p:spPr bwMode="auto">
          <a:xfrm>
            <a:off x="2895600" y="5379719"/>
            <a:ext cx="1158240" cy="396241"/>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sz="1400" b="1" dirty="0" smtClean="0"/>
              <a:t>Occurr-</a:t>
            </a:r>
            <a:br>
              <a:rPr lang="bg-BG" sz="1400" b="1" dirty="0" smtClean="0"/>
            </a:br>
            <a:r>
              <a:rPr lang="bg-BG" sz="1400" b="1" dirty="0" smtClean="0"/>
              <a:t>ence data</a:t>
            </a:r>
            <a:endParaRPr lang="bg-BG" sz="1400" b="1" dirty="0"/>
          </a:p>
        </p:txBody>
      </p:sp>
      <p:sp>
        <p:nvSpPr>
          <p:cNvPr id="132" name="_s1030"/>
          <p:cNvSpPr>
            <a:spLocks noChangeArrowheads="1"/>
          </p:cNvSpPr>
          <p:nvPr/>
        </p:nvSpPr>
        <p:spPr bwMode="auto">
          <a:xfrm>
            <a:off x="6964680" y="5349240"/>
            <a:ext cx="1981200" cy="381000"/>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b="1" dirty="0" smtClean="0"/>
              <a:t>Taxon names</a:t>
            </a:r>
            <a:endParaRPr lang="bg-BG" b="1" dirty="0"/>
          </a:p>
        </p:txBody>
      </p:sp>
      <p:cxnSp>
        <p:nvCxnSpPr>
          <p:cNvPr id="133" name="Straight Arrow Connector 59"/>
          <p:cNvCxnSpPr>
            <a:cxnSpLocks noChangeShapeType="1"/>
          </p:cNvCxnSpPr>
          <p:nvPr/>
        </p:nvCxnSpPr>
        <p:spPr bwMode="auto">
          <a:xfrm rot="5400000" flipH="1" flipV="1">
            <a:off x="3009901" y="5981701"/>
            <a:ext cx="228598" cy="1588"/>
          </a:xfrm>
          <a:prstGeom prst="straightConnector1">
            <a:avLst/>
          </a:prstGeom>
          <a:noFill/>
          <a:ln w="28575" algn="ctr">
            <a:solidFill>
              <a:schemeClr val="tx1"/>
            </a:solidFill>
            <a:round/>
            <a:headEnd type="triangle" w="med" len="med"/>
            <a:tailEnd/>
          </a:ln>
        </p:spPr>
      </p:cxnSp>
      <p:cxnSp>
        <p:nvCxnSpPr>
          <p:cNvPr id="134" name="Straight Arrow Connector 59"/>
          <p:cNvCxnSpPr>
            <a:cxnSpLocks noChangeShapeType="1"/>
          </p:cNvCxnSpPr>
          <p:nvPr/>
        </p:nvCxnSpPr>
        <p:spPr bwMode="auto">
          <a:xfrm flipV="1">
            <a:off x="4267200" y="5852160"/>
            <a:ext cx="1112520" cy="259080"/>
          </a:xfrm>
          <a:prstGeom prst="straightConnector1">
            <a:avLst/>
          </a:prstGeom>
          <a:noFill/>
          <a:ln w="28575" algn="ctr">
            <a:solidFill>
              <a:schemeClr val="tx1"/>
            </a:solidFill>
            <a:round/>
            <a:headEnd type="triangle" w="med" len="med"/>
            <a:tailEnd/>
          </a:ln>
        </p:spPr>
      </p:cxnSp>
      <p:cxnSp>
        <p:nvCxnSpPr>
          <p:cNvPr id="135" name="Straight Arrow Connector 59"/>
          <p:cNvCxnSpPr>
            <a:cxnSpLocks noChangeShapeType="1"/>
          </p:cNvCxnSpPr>
          <p:nvPr/>
        </p:nvCxnSpPr>
        <p:spPr bwMode="auto">
          <a:xfrm rot="10800000">
            <a:off x="5715000" y="5852160"/>
            <a:ext cx="1112520" cy="228600"/>
          </a:xfrm>
          <a:prstGeom prst="straightConnector1">
            <a:avLst/>
          </a:prstGeom>
          <a:noFill/>
          <a:ln w="28575" algn="ctr">
            <a:solidFill>
              <a:schemeClr val="tx1"/>
            </a:solidFill>
            <a:round/>
            <a:headEnd type="triangle" w="med" len="med"/>
            <a:tailEnd/>
          </a:ln>
        </p:spPr>
      </p:cxnSp>
      <p:cxnSp>
        <p:nvCxnSpPr>
          <p:cNvPr id="136" name="Straight Arrow Connector 59"/>
          <p:cNvCxnSpPr>
            <a:cxnSpLocks noChangeShapeType="1"/>
          </p:cNvCxnSpPr>
          <p:nvPr/>
        </p:nvCxnSpPr>
        <p:spPr bwMode="auto">
          <a:xfrm rot="5400000" flipH="1" flipV="1">
            <a:off x="5410202" y="5989320"/>
            <a:ext cx="304800" cy="1"/>
          </a:xfrm>
          <a:prstGeom prst="straightConnector1">
            <a:avLst/>
          </a:prstGeom>
          <a:noFill/>
          <a:ln w="28575" algn="ctr">
            <a:solidFill>
              <a:schemeClr val="tx1"/>
            </a:solidFill>
            <a:round/>
            <a:headEnd type="triangle" w="med" len="med"/>
            <a:tailEnd/>
          </a:ln>
        </p:spPr>
      </p:cxnSp>
      <p:sp>
        <p:nvSpPr>
          <p:cNvPr id="137" name="_s1030"/>
          <p:cNvSpPr>
            <a:spLocks noChangeArrowheads="1"/>
          </p:cNvSpPr>
          <p:nvPr/>
        </p:nvSpPr>
        <p:spPr bwMode="auto">
          <a:xfrm>
            <a:off x="4251960" y="5364480"/>
            <a:ext cx="2423160" cy="381000"/>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b="1" dirty="0" smtClean="0"/>
              <a:t>Taxon treatments</a:t>
            </a:r>
            <a:endParaRPr lang="bg-BG" b="1" dirty="0"/>
          </a:p>
        </p:txBody>
      </p:sp>
      <p:pic>
        <p:nvPicPr>
          <p:cNvPr id="138" name="Picture 6"/>
          <p:cNvPicPr>
            <a:picLocks noChangeAspect="1" noChangeArrowheads="1"/>
          </p:cNvPicPr>
          <p:nvPr/>
        </p:nvPicPr>
        <p:blipFill>
          <a:blip r:embed="rId9" cstate="print"/>
          <a:srcRect/>
          <a:stretch>
            <a:fillRect/>
          </a:stretch>
        </p:blipFill>
        <p:spPr bwMode="auto">
          <a:xfrm>
            <a:off x="7543800" y="6186940"/>
            <a:ext cx="1021080" cy="671060"/>
          </a:xfrm>
          <a:prstGeom prst="rect">
            <a:avLst/>
          </a:prstGeom>
          <a:noFill/>
          <a:ln w="9525">
            <a:noFill/>
            <a:miter lim="800000"/>
            <a:headEnd/>
            <a:tailEnd/>
          </a:ln>
          <a:effectLst/>
        </p:spPr>
      </p:pic>
      <p:cxnSp>
        <p:nvCxnSpPr>
          <p:cNvPr id="139" name="Straight Arrow Connector 59"/>
          <p:cNvCxnSpPr>
            <a:cxnSpLocks noChangeShapeType="1"/>
          </p:cNvCxnSpPr>
          <p:nvPr/>
        </p:nvCxnSpPr>
        <p:spPr bwMode="auto">
          <a:xfrm rot="10800000">
            <a:off x="8061960" y="5775960"/>
            <a:ext cx="838200" cy="350520"/>
          </a:xfrm>
          <a:prstGeom prst="straightConnector1">
            <a:avLst/>
          </a:prstGeom>
          <a:noFill/>
          <a:ln w="28575" algn="ctr">
            <a:solidFill>
              <a:schemeClr val="tx1"/>
            </a:solidFill>
            <a:round/>
            <a:headEnd type="triangle" w="med" len="med"/>
            <a:tailEnd/>
          </a:ln>
        </p:spPr>
      </p:cxnSp>
      <p:cxnSp>
        <p:nvCxnSpPr>
          <p:cNvPr id="140" name="Straight Arrow Connector 59"/>
          <p:cNvCxnSpPr>
            <a:cxnSpLocks noChangeShapeType="1"/>
          </p:cNvCxnSpPr>
          <p:nvPr/>
        </p:nvCxnSpPr>
        <p:spPr bwMode="auto">
          <a:xfrm rot="5400000" flipH="1" flipV="1">
            <a:off x="7772403" y="5958841"/>
            <a:ext cx="335276" cy="2"/>
          </a:xfrm>
          <a:prstGeom prst="straightConnector1">
            <a:avLst/>
          </a:prstGeom>
          <a:noFill/>
          <a:ln w="28575" algn="ctr">
            <a:solidFill>
              <a:schemeClr val="tx1"/>
            </a:solidFill>
            <a:round/>
            <a:headEnd type="triangle" w="med" len="med"/>
            <a:tailEnd/>
          </a:ln>
        </p:spPr>
      </p:cxnSp>
      <p:sp>
        <p:nvSpPr>
          <p:cNvPr id="141" name="Rectangle 140"/>
          <p:cNvSpPr/>
          <p:nvPr/>
        </p:nvSpPr>
        <p:spPr>
          <a:xfrm>
            <a:off x="4920986" y="6163018"/>
            <a:ext cx="700833" cy="323165"/>
          </a:xfrm>
          <a:prstGeom prst="rect">
            <a:avLst/>
          </a:prstGeom>
        </p:spPr>
        <p:txBody>
          <a:bodyPr wrap="none">
            <a:spAutoFit/>
          </a:bodyPr>
          <a:lstStyle/>
          <a:p>
            <a:r>
              <a:rPr lang="bg-BG" b="1" dirty="0" smtClean="0">
                <a:solidFill>
                  <a:schemeClr val="tx2">
                    <a:lumMod val="25000"/>
                  </a:schemeClr>
                </a:solidFill>
              </a:rPr>
              <a:t>Plazi</a:t>
            </a:r>
            <a:endParaRPr lang="bg-BG" b="1" dirty="0">
              <a:solidFill>
                <a:schemeClr val="tx2">
                  <a:lumMod val="25000"/>
                </a:schemeClr>
              </a:solidFill>
            </a:endParaRPr>
          </a:p>
        </p:txBody>
      </p:sp>
      <p:sp>
        <p:nvSpPr>
          <p:cNvPr id="142" name="Rectangle 141"/>
          <p:cNvSpPr/>
          <p:nvPr/>
        </p:nvSpPr>
        <p:spPr>
          <a:xfrm>
            <a:off x="1516573" y="6534835"/>
            <a:ext cx="612668" cy="323165"/>
          </a:xfrm>
          <a:prstGeom prst="rect">
            <a:avLst/>
          </a:prstGeom>
        </p:spPr>
        <p:txBody>
          <a:bodyPr wrap="none">
            <a:spAutoFit/>
          </a:bodyPr>
          <a:lstStyle/>
          <a:p>
            <a:r>
              <a:rPr lang="bg-BG" b="1" dirty="0" smtClean="0">
                <a:solidFill>
                  <a:schemeClr val="tx2">
                    <a:lumMod val="10000"/>
                  </a:schemeClr>
                </a:solidFill>
              </a:rPr>
              <a:t>BHL</a:t>
            </a:r>
            <a:endParaRPr lang="bg-BG" b="1" dirty="0">
              <a:solidFill>
                <a:schemeClr val="tx2">
                  <a:lumMod val="10000"/>
                </a:schemeClr>
              </a:solidFill>
            </a:endParaRPr>
          </a:p>
        </p:txBody>
      </p:sp>
      <p:sp>
        <p:nvSpPr>
          <p:cNvPr id="143" name="Rectangle 142"/>
          <p:cNvSpPr/>
          <p:nvPr/>
        </p:nvSpPr>
        <p:spPr>
          <a:xfrm>
            <a:off x="6888480" y="6172201"/>
            <a:ext cx="609599" cy="292388"/>
          </a:xfrm>
          <a:prstGeom prst="rect">
            <a:avLst/>
          </a:prstGeom>
        </p:spPr>
        <p:txBody>
          <a:bodyPr wrap="square">
            <a:spAutoFit/>
          </a:bodyPr>
          <a:lstStyle/>
          <a:p>
            <a:r>
              <a:rPr lang="bg-BG" sz="1300" b="1" dirty="0" smtClean="0">
                <a:solidFill>
                  <a:schemeClr val="tx2">
                    <a:lumMod val="10000"/>
                  </a:schemeClr>
                </a:solidFill>
              </a:rPr>
              <a:t>Wiki</a:t>
            </a:r>
            <a:endParaRPr lang="bg-BG" sz="1300" b="1" dirty="0">
              <a:solidFill>
                <a:schemeClr val="tx2">
                  <a:lumMod val="10000"/>
                </a:schemeClr>
              </a:solidFill>
            </a:endParaRPr>
          </a:p>
        </p:txBody>
      </p:sp>
      <p:sp>
        <p:nvSpPr>
          <p:cNvPr id="144" name="Rectangle 143"/>
          <p:cNvSpPr/>
          <p:nvPr/>
        </p:nvSpPr>
        <p:spPr>
          <a:xfrm>
            <a:off x="7612573" y="6153835"/>
            <a:ext cx="524503" cy="276999"/>
          </a:xfrm>
          <a:prstGeom prst="rect">
            <a:avLst/>
          </a:prstGeom>
        </p:spPr>
        <p:txBody>
          <a:bodyPr wrap="none">
            <a:spAutoFit/>
          </a:bodyPr>
          <a:lstStyle/>
          <a:p>
            <a:r>
              <a:rPr lang="bg-BG" sz="1200" b="1" dirty="0" smtClean="0">
                <a:solidFill>
                  <a:schemeClr val="tx2">
                    <a:lumMod val="10000"/>
                  </a:schemeClr>
                </a:solidFill>
              </a:rPr>
              <a:t>COL</a:t>
            </a:r>
            <a:endParaRPr lang="bg-BG" b="1" dirty="0">
              <a:solidFill>
                <a:schemeClr val="tx2">
                  <a:lumMod val="10000"/>
                </a:schemeClr>
              </a:solidFill>
            </a:endParaRPr>
          </a:p>
        </p:txBody>
      </p:sp>
      <p:sp>
        <p:nvSpPr>
          <p:cNvPr id="145" name="_s1030"/>
          <p:cNvSpPr>
            <a:spLocks noChangeArrowheads="1"/>
          </p:cNvSpPr>
          <p:nvPr/>
        </p:nvSpPr>
        <p:spPr bwMode="auto">
          <a:xfrm>
            <a:off x="1615440" y="5394959"/>
            <a:ext cx="1158240" cy="396241"/>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sz="1400" b="1" dirty="0" smtClean="0"/>
              <a:t>Biblio-</a:t>
            </a:r>
            <a:br>
              <a:rPr lang="bg-BG" sz="1400" b="1" dirty="0" smtClean="0"/>
            </a:br>
            <a:r>
              <a:rPr lang="bg-BG" sz="1400" b="1" dirty="0" smtClean="0"/>
              <a:t>graphies</a:t>
            </a:r>
            <a:endParaRPr lang="bg-BG" sz="1400" b="1" dirty="0"/>
          </a:p>
        </p:txBody>
      </p:sp>
      <p:cxnSp>
        <p:nvCxnSpPr>
          <p:cNvPr id="146" name="Straight Arrow Connector 59"/>
          <p:cNvCxnSpPr>
            <a:cxnSpLocks noChangeShapeType="1"/>
          </p:cNvCxnSpPr>
          <p:nvPr/>
        </p:nvCxnSpPr>
        <p:spPr bwMode="auto">
          <a:xfrm rot="5400000" flipH="1" flipV="1">
            <a:off x="1996440" y="5974080"/>
            <a:ext cx="259080" cy="45720"/>
          </a:xfrm>
          <a:prstGeom prst="straightConnector1">
            <a:avLst/>
          </a:prstGeom>
          <a:noFill/>
          <a:ln w="28575" algn="ctr">
            <a:solidFill>
              <a:schemeClr val="tx1"/>
            </a:solidFill>
            <a:round/>
            <a:headEnd type="triangle" w="med" len="med"/>
            <a:tailEnd/>
          </a:ln>
        </p:spPr>
      </p:cxnSp>
      <p:sp>
        <p:nvSpPr>
          <p:cNvPr id="52" name="Down Arrow 51"/>
          <p:cNvSpPr/>
          <p:nvPr/>
        </p:nvSpPr>
        <p:spPr bwMode="auto">
          <a:xfrm>
            <a:off x="1592825" y="4114800"/>
            <a:ext cx="252000" cy="60468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sp>
        <p:nvSpPr>
          <p:cNvPr id="53" name="Down Arrow 52"/>
          <p:cNvSpPr/>
          <p:nvPr/>
        </p:nvSpPr>
        <p:spPr bwMode="auto">
          <a:xfrm>
            <a:off x="7157883" y="4119717"/>
            <a:ext cx="252000" cy="60468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cxnSp>
        <p:nvCxnSpPr>
          <p:cNvPr id="63" name="Straight Arrow Connector 62"/>
          <p:cNvCxnSpPr/>
          <p:nvPr/>
        </p:nvCxnSpPr>
        <p:spPr bwMode="auto">
          <a:xfrm flipH="1" flipV="1">
            <a:off x="7905135" y="4114802"/>
            <a:ext cx="840659" cy="973391"/>
          </a:xfrm>
          <a:prstGeom prst="straightConnector1">
            <a:avLst/>
          </a:prstGeom>
          <a:solidFill>
            <a:schemeClr val="accent1"/>
          </a:solidFill>
          <a:ln w="107950" cap="rnd" cmpd="sng" algn="ctr">
            <a:solidFill>
              <a:srgbClr val="FFC000"/>
            </a:solidFill>
            <a:prstDash val="solid"/>
            <a:round/>
            <a:headEnd type="none" w="med" len="med"/>
            <a:tailEnd type="arrow"/>
          </a:ln>
          <a:effectLst/>
        </p:spPr>
      </p:cxnSp>
      <p:cxnSp>
        <p:nvCxnSpPr>
          <p:cNvPr id="65" name="Straight Arrow Connector 64"/>
          <p:cNvCxnSpPr/>
          <p:nvPr/>
        </p:nvCxnSpPr>
        <p:spPr bwMode="auto">
          <a:xfrm flipV="1">
            <a:off x="265471" y="4041059"/>
            <a:ext cx="678425" cy="1091380"/>
          </a:xfrm>
          <a:prstGeom prst="straightConnector1">
            <a:avLst/>
          </a:prstGeom>
          <a:solidFill>
            <a:schemeClr val="accent1"/>
          </a:solidFill>
          <a:ln w="107950" cap="rnd" cmpd="sng" algn="ctr">
            <a:solidFill>
              <a:srgbClr val="FFC000"/>
            </a:solidFill>
            <a:prstDash val="solid"/>
            <a:round/>
            <a:headEnd type="none" w="med" len="med"/>
            <a:tailEnd type="arrow"/>
          </a:ln>
          <a:effectLst/>
        </p:spPr>
      </p:cxnSp>
    </p:spTree>
    <p:extLst>
      <p:ext uri="{BB962C8B-B14F-4D97-AF65-F5344CB8AC3E}">
        <p14:creationId xmlns:p14="http://schemas.microsoft.com/office/powerpoint/2010/main" val="1872595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3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3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3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2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2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2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3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2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4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4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4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4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4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5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5"/>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31" grpId="0" animBg="1"/>
      <p:bldP spid="32" grpId="0" animBg="1"/>
      <p:bldP spid="33" grpId="0" animBg="1"/>
      <p:bldP spid="39" grpId="0" animBg="1"/>
      <p:bldP spid="40" grpId="0" animBg="1"/>
      <p:bldP spid="120" grpId="0" animBg="1"/>
      <p:bldP spid="121" grpId="0" animBg="1"/>
      <p:bldP spid="131" grpId="0" animBg="1"/>
      <p:bldP spid="132" grpId="0" animBg="1"/>
      <p:bldP spid="137" grpId="0" animBg="1"/>
      <p:bldP spid="141" grpId="0"/>
      <p:bldP spid="142" grpId="0"/>
      <p:bldP spid="143" grpId="0"/>
      <p:bldP spid="144" grpId="0"/>
      <p:bldP spid="145" grpId="0" animBg="1"/>
      <p:bldP spid="52" grpId="0" animBg="1"/>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Pensoft writing tool</a:t>
            </a:r>
            <a:br>
              <a:rPr lang="en-US" dirty="0" smtClean="0"/>
            </a:br>
            <a:r>
              <a:rPr lang="en-US" dirty="0" smtClean="0"/>
              <a:t>(PWT)</a:t>
            </a:r>
            <a:endParaRPr lang="bg-BG" dirty="0"/>
          </a:p>
        </p:txBody>
      </p:sp>
      <p:sp>
        <p:nvSpPr>
          <p:cNvPr id="3" name="Text Placeholder 2"/>
          <p:cNvSpPr>
            <a:spLocks noGrp="1"/>
          </p:cNvSpPr>
          <p:nvPr>
            <p:ph type="body" idx="1"/>
          </p:nvPr>
        </p:nvSpPr>
        <p:spPr/>
        <p:txBody>
          <a:bodyPr/>
          <a:lstStyle/>
          <a:p>
            <a:endParaRPr lang="bg-BG"/>
          </a:p>
        </p:txBody>
      </p:sp>
    </p:spTree>
    <p:extLst>
      <p:ext uri="{BB962C8B-B14F-4D97-AF65-F5344CB8AC3E}">
        <p14:creationId xmlns:p14="http://schemas.microsoft.com/office/powerpoint/2010/main" val="247295609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Pensoft Writing Tool (PWT)</a:t>
            </a:r>
            <a:endParaRPr lang="bg-BG" dirty="0"/>
          </a:p>
        </p:txBody>
      </p:sp>
      <p:pic>
        <p:nvPicPr>
          <p:cNvPr id="4" name="Picture 3"/>
          <p:cNvPicPr>
            <a:picLocks noChangeAspect="1"/>
          </p:cNvPicPr>
          <p:nvPr/>
        </p:nvPicPr>
        <p:blipFill>
          <a:blip r:embed="rId2" cstate="print"/>
          <a:stretch>
            <a:fillRect/>
          </a:stretch>
        </p:blipFill>
        <p:spPr>
          <a:xfrm>
            <a:off x="190500" y="1041400"/>
            <a:ext cx="3009900" cy="5422900"/>
          </a:xfrm>
          <a:prstGeom prst="rect">
            <a:avLst/>
          </a:prstGeom>
        </p:spPr>
      </p:pic>
      <p:pic>
        <p:nvPicPr>
          <p:cNvPr id="5" name="Picture 4"/>
          <p:cNvPicPr>
            <a:picLocks noChangeAspect="1"/>
          </p:cNvPicPr>
          <p:nvPr/>
        </p:nvPicPr>
        <p:blipFill>
          <a:blip r:embed="rId3" cstate="print"/>
          <a:stretch>
            <a:fillRect/>
          </a:stretch>
        </p:blipFill>
        <p:spPr>
          <a:xfrm>
            <a:off x="1219200" y="3187700"/>
            <a:ext cx="3200400" cy="1485900"/>
          </a:xfrm>
          <a:prstGeom prst="rect">
            <a:avLst/>
          </a:prstGeom>
        </p:spPr>
      </p:pic>
      <p:pic>
        <p:nvPicPr>
          <p:cNvPr id="6" name="Picture 5"/>
          <p:cNvPicPr>
            <a:picLocks noChangeAspect="1"/>
          </p:cNvPicPr>
          <p:nvPr/>
        </p:nvPicPr>
        <p:blipFill>
          <a:blip r:embed="rId4" cstate="print"/>
          <a:stretch>
            <a:fillRect/>
          </a:stretch>
        </p:blipFill>
        <p:spPr>
          <a:xfrm>
            <a:off x="2819400" y="2032000"/>
            <a:ext cx="3937000" cy="3517900"/>
          </a:xfrm>
          <a:prstGeom prst="rect">
            <a:avLst/>
          </a:prstGeom>
        </p:spPr>
      </p:pic>
      <p:grpSp>
        <p:nvGrpSpPr>
          <p:cNvPr id="7" name="Group 12"/>
          <p:cNvGrpSpPr/>
          <p:nvPr/>
        </p:nvGrpSpPr>
        <p:grpSpPr>
          <a:xfrm>
            <a:off x="4985657" y="1600199"/>
            <a:ext cx="4158343" cy="4524315"/>
            <a:chOff x="4985657" y="1600199"/>
            <a:chExt cx="4158343" cy="4524315"/>
          </a:xfrm>
        </p:grpSpPr>
        <p:sp>
          <p:nvSpPr>
            <p:cNvPr id="8" name="TextBox 7"/>
            <p:cNvSpPr txBox="1"/>
            <p:nvPr/>
          </p:nvSpPr>
          <p:spPr>
            <a:xfrm>
              <a:off x="4985657" y="1600199"/>
              <a:ext cx="4158343" cy="4524315"/>
            </a:xfrm>
            <a:prstGeom prst="rect">
              <a:avLst/>
            </a:prstGeom>
            <a:noFill/>
          </p:spPr>
          <p:txBody>
            <a:bodyPr wrap="square" rtlCol="0">
              <a:spAutoFit/>
            </a:bodyPr>
            <a:lstStyle/>
            <a:p>
              <a:pPr marL="104400" indent="-104400">
                <a:buBlip>
                  <a:blip r:embed="rId5"/>
                </a:buBlip>
              </a:pPr>
              <a:r>
                <a:rPr lang="en-US" sz="1600" dirty="0" smtClean="0"/>
                <a:t> Collaborative </a:t>
              </a:r>
              <a:r>
                <a:rPr lang="en-US" sz="1600" dirty="0"/>
                <a:t>online </a:t>
              </a:r>
              <a:r>
                <a:rPr lang="en-US" sz="1600" dirty="0" smtClean="0"/>
                <a:t>editing</a:t>
              </a:r>
              <a:endParaRPr lang="en-US" sz="1600" dirty="0"/>
            </a:p>
            <a:p>
              <a:pPr marL="104400" indent="-104400">
                <a:buBlip>
                  <a:blip r:embed="rId5"/>
                </a:buBlip>
              </a:pPr>
              <a:r>
                <a:rPr lang="en-US" sz="1600" dirty="0" smtClean="0"/>
                <a:t> Rich </a:t>
              </a:r>
              <a:r>
                <a:rPr lang="en-US" sz="1600" dirty="0"/>
                <a:t>text capabilities</a:t>
              </a:r>
            </a:p>
            <a:p>
              <a:pPr marL="104400" indent="-104400">
                <a:buBlip>
                  <a:blip r:embed="rId5"/>
                </a:buBlip>
              </a:pPr>
              <a:r>
                <a:rPr lang="en-US" sz="1600" dirty="0" smtClean="0"/>
                <a:t> Various </a:t>
              </a:r>
              <a:r>
                <a:rPr lang="en-US" sz="1600" dirty="0"/>
                <a:t>templates for </a:t>
              </a:r>
              <a:r>
                <a:rPr lang="en-US" sz="1600" dirty="0" err="1"/>
                <a:t>taxon</a:t>
              </a:r>
              <a:r>
                <a:rPr lang="en-US" sz="1600" dirty="0"/>
                <a:t> </a:t>
              </a:r>
              <a:r>
                <a:rPr lang="en-US" sz="1600" dirty="0" smtClean="0"/>
                <a:t>treatments</a:t>
              </a:r>
              <a:endParaRPr lang="en-US" sz="1600" dirty="0"/>
            </a:p>
            <a:p>
              <a:pPr marL="104400" indent="-104400">
                <a:buBlip>
                  <a:blip r:embed="rId5"/>
                </a:buBlip>
              </a:pPr>
              <a:r>
                <a:rPr lang="en-US" sz="1600" dirty="0" smtClean="0"/>
                <a:t> Identification </a:t>
              </a:r>
              <a:r>
                <a:rPr lang="en-US" sz="1600" dirty="0"/>
                <a:t>keys </a:t>
              </a:r>
              <a:r>
                <a:rPr lang="en-US" sz="1600" dirty="0" smtClean="0"/>
                <a:t>builder</a:t>
              </a:r>
            </a:p>
            <a:p>
              <a:pPr marL="104400" indent="-104400">
                <a:buBlip>
                  <a:blip r:embed="rId5"/>
                </a:buBlip>
              </a:pPr>
              <a:endParaRPr lang="en-US" sz="1600" dirty="0"/>
            </a:p>
            <a:p>
              <a:pPr marL="104400" indent="-104400">
                <a:buBlip>
                  <a:blip r:embed="rId5"/>
                </a:buBlip>
              </a:pPr>
              <a:endParaRPr lang="en-US" sz="1600" dirty="0" smtClean="0"/>
            </a:p>
            <a:p>
              <a:pPr marL="104400" indent="-104400">
                <a:buBlip>
                  <a:blip r:embed="rId5"/>
                </a:buBlip>
              </a:pPr>
              <a:endParaRPr lang="en-US" sz="1600" dirty="0"/>
            </a:p>
            <a:p>
              <a:pPr marL="104400" indent="-104400">
                <a:buBlip>
                  <a:blip r:embed="rId5"/>
                </a:buBlip>
              </a:pPr>
              <a:endParaRPr lang="en-US" sz="1600" dirty="0" smtClean="0"/>
            </a:p>
            <a:p>
              <a:pPr marL="104400" indent="-104400">
                <a:buBlip>
                  <a:blip r:embed="rId5"/>
                </a:buBlip>
              </a:pPr>
              <a:endParaRPr lang="en-US" sz="1600" dirty="0"/>
            </a:p>
            <a:p>
              <a:pPr marL="104400" indent="-104400">
                <a:buBlip>
                  <a:blip r:embed="rId5"/>
                </a:buBlip>
              </a:pPr>
              <a:endParaRPr lang="en-US" sz="1600" dirty="0" smtClean="0"/>
            </a:p>
            <a:p>
              <a:pPr marL="104400" indent="-104400">
                <a:buBlip>
                  <a:blip r:embed="rId5"/>
                </a:buBlip>
              </a:pPr>
              <a:endParaRPr lang="en-US" sz="1600" dirty="0" smtClean="0"/>
            </a:p>
            <a:p>
              <a:pPr marL="104400" indent="-104400">
                <a:buBlip>
                  <a:blip r:embed="rId5"/>
                </a:buBlip>
              </a:pPr>
              <a:endParaRPr lang="en-US" sz="1600" dirty="0"/>
            </a:p>
            <a:p>
              <a:pPr marL="104400" indent="-104400">
                <a:buBlip>
                  <a:blip r:embed="rId5"/>
                </a:buBlip>
              </a:pPr>
              <a:endParaRPr lang="en-US" sz="1600" dirty="0" smtClean="0"/>
            </a:p>
            <a:p>
              <a:pPr marL="104400" indent="-104400">
                <a:buBlip>
                  <a:blip r:embed="rId5"/>
                </a:buBlip>
              </a:pPr>
              <a:r>
                <a:rPr lang="en-US" sz="1600" dirty="0" smtClean="0"/>
                <a:t> Assembling </a:t>
              </a:r>
              <a:r>
                <a:rPr lang="en-US" sz="1600" dirty="0"/>
                <a:t>plates from single figures</a:t>
              </a:r>
            </a:p>
            <a:p>
              <a:pPr marL="104400" indent="-104400">
                <a:buBlip>
                  <a:blip r:embed="rId5"/>
                </a:buBlip>
              </a:pPr>
              <a:r>
                <a:rPr lang="en-US" sz="1600" dirty="0" smtClean="0"/>
                <a:t> References import (</a:t>
              </a:r>
              <a:r>
                <a:rPr lang="en-US" sz="1600" dirty="0" err="1" smtClean="0"/>
                <a:t>CrossRef</a:t>
              </a:r>
              <a:r>
                <a:rPr lang="en-US" sz="1600" dirty="0"/>
                <a:t>, PubMed Central, etc.)</a:t>
              </a:r>
            </a:p>
          </p:txBody>
        </p:sp>
        <p:sp>
          <p:nvSpPr>
            <p:cNvPr id="9" name="TextBox 8"/>
            <p:cNvSpPr txBox="1"/>
            <p:nvPr/>
          </p:nvSpPr>
          <p:spPr>
            <a:xfrm>
              <a:off x="6400801" y="3124200"/>
              <a:ext cx="2654299" cy="1815882"/>
            </a:xfrm>
            <a:prstGeom prst="rect">
              <a:avLst/>
            </a:prstGeom>
            <a:noFill/>
          </p:spPr>
          <p:txBody>
            <a:bodyPr wrap="square" rtlCol="0">
              <a:spAutoFit/>
            </a:bodyPr>
            <a:lstStyle/>
            <a:p>
              <a:pPr marL="104400" indent="-104400">
                <a:buBlip>
                  <a:blip r:embed="rId5"/>
                </a:buBlip>
              </a:pPr>
              <a:r>
                <a:rPr lang="en-US" sz="1600" dirty="0" smtClean="0"/>
                <a:t> Species </a:t>
              </a:r>
              <a:r>
                <a:rPr lang="en-US" sz="1600" dirty="0"/>
                <a:t>occurrence data import </a:t>
              </a:r>
              <a:r>
                <a:rPr lang="en-US" sz="1600" dirty="0" smtClean="0"/>
                <a:t/>
              </a:r>
              <a:br>
                <a:rPr lang="en-US" sz="1600" dirty="0" smtClean="0"/>
              </a:br>
              <a:r>
                <a:rPr lang="en-US" sz="1600" dirty="0" smtClean="0"/>
                <a:t>(</a:t>
              </a:r>
              <a:r>
                <a:rPr lang="en-US" sz="1600" dirty="0"/>
                <a:t>Darwin Core compliant</a:t>
              </a:r>
              <a:r>
                <a:rPr lang="en-US" sz="1600" dirty="0" smtClean="0"/>
                <a:t>)</a:t>
              </a:r>
              <a:endParaRPr lang="en-US" sz="1600" dirty="0"/>
            </a:p>
            <a:p>
              <a:pPr marL="104400" indent="-104400">
                <a:buBlip>
                  <a:blip r:embed="rId5"/>
                </a:buBlip>
              </a:pPr>
              <a:r>
                <a:rPr lang="en-US" sz="1600" dirty="0" smtClean="0"/>
                <a:t> Smart </a:t>
              </a:r>
              <a:r>
                <a:rPr lang="en-US" sz="1600" dirty="0"/>
                <a:t>citation for figures, tables, references &amp; automated </a:t>
              </a:r>
              <a:r>
                <a:rPr lang="en-US" sz="1600" dirty="0" smtClean="0"/>
                <a:t>positioning</a:t>
              </a:r>
            </a:p>
            <a:p>
              <a:pPr marL="104400" indent="-104400">
                <a:buFont typeface="Arial"/>
                <a:buChar char="•"/>
              </a:pPr>
              <a:endParaRPr lang="en-US" sz="1600" dirty="0"/>
            </a:p>
          </p:txBody>
        </p:sp>
      </p:grpSp>
      <p:sp>
        <p:nvSpPr>
          <p:cNvPr id="10" name="Rectangle 9"/>
          <p:cNvSpPr/>
          <p:nvPr/>
        </p:nvSpPr>
        <p:spPr>
          <a:xfrm>
            <a:off x="3030035" y="3225854"/>
            <a:ext cx="1583530" cy="307777"/>
          </a:xfrm>
          <a:prstGeom prst="rect">
            <a:avLst/>
          </a:prstGeom>
          <a:solidFill>
            <a:schemeClr val="bg1"/>
          </a:solidFill>
        </p:spPr>
        <p:txBody>
          <a:bodyPr wrap="square">
            <a:spAutoFit/>
          </a:bodyPr>
          <a:lstStyle/>
          <a:p>
            <a:r>
              <a:rPr lang="en-US" sz="1400" dirty="0" err="1" smtClean="0">
                <a:latin typeface="Arial" charset="0"/>
                <a:ea typeface="ＭＳ Ｐゴシック" charset="0"/>
              </a:rPr>
              <a:t>Taxon</a:t>
            </a:r>
            <a:r>
              <a:rPr lang="en-US" sz="1400" dirty="0" smtClean="0">
                <a:latin typeface="Arial" charset="0"/>
                <a:ea typeface="ＭＳ Ｐゴシック" charset="0"/>
              </a:rPr>
              <a:t> treatment</a:t>
            </a:r>
            <a:endParaRPr lang="bg-BG" sz="1400" dirty="0"/>
          </a:p>
        </p:txBody>
      </p:sp>
      <p:sp>
        <p:nvSpPr>
          <p:cNvPr id="11" name="Rectangle 10"/>
          <p:cNvSpPr/>
          <p:nvPr/>
        </p:nvSpPr>
        <p:spPr>
          <a:xfrm>
            <a:off x="3047351" y="3596464"/>
            <a:ext cx="1583530" cy="307777"/>
          </a:xfrm>
          <a:prstGeom prst="rect">
            <a:avLst/>
          </a:prstGeom>
          <a:solidFill>
            <a:schemeClr val="bg1"/>
          </a:solidFill>
        </p:spPr>
        <p:txBody>
          <a:bodyPr wrap="square">
            <a:spAutoFit/>
          </a:bodyPr>
          <a:lstStyle/>
          <a:p>
            <a:r>
              <a:rPr lang="en-US" sz="1400" dirty="0" smtClean="0">
                <a:latin typeface="Arial" charset="0"/>
                <a:ea typeface="ＭＳ Ｐゴシック" charset="0"/>
              </a:rPr>
              <a:t>Interactive key</a:t>
            </a:r>
            <a:endParaRPr lang="bg-BG" sz="1400" dirty="0"/>
          </a:p>
        </p:txBody>
      </p:sp>
      <p:sp>
        <p:nvSpPr>
          <p:cNvPr id="12" name="Rectangle 11"/>
          <p:cNvSpPr/>
          <p:nvPr/>
        </p:nvSpPr>
        <p:spPr>
          <a:xfrm>
            <a:off x="3016182" y="3970535"/>
            <a:ext cx="1583530" cy="307777"/>
          </a:xfrm>
          <a:prstGeom prst="rect">
            <a:avLst/>
          </a:prstGeom>
          <a:solidFill>
            <a:schemeClr val="bg1"/>
          </a:solidFill>
        </p:spPr>
        <p:txBody>
          <a:bodyPr wrap="square">
            <a:spAutoFit/>
          </a:bodyPr>
          <a:lstStyle/>
          <a:p>
            <a:r>
              <a:rPr lang="en-US" sz="1400" dirty="0" smtClean="0">
                <a:latin typeface="Arial" charset="0"/>
                <a:ea typeface="ＭＳ Ｐゴシック" charset="0"/>
              </a:rPr>
              <a:t>Checklist</a:t>
            </a:r>
            <a:endParaRPr lang="bg-BG" sz="1400" dirty="0"/>
          </a:p>
        </p:txBody>
      </p:sp>
      <p:sp>
        <p:nvSpPr>
          <p:cNvPr id="13" name="Rectangle 12"/>
          <p:cNvSpPr/>
          <p:nvPr/>
        </p:nvSpPr>
        <p:spPr>
          <a:xfrm>
            <a:off x="3036961" y="4334218"/>
            <a:ext cx="1583530" cy="307777"/>
          </a:xfrm>
          <a:prstGeom prst="rect">
            <a:avLst/>
          </a:prstGeom>
          <a:solidFill>
            <a:schemeClr val="bg1"/>
          </a:solidFill>
        </p:spPr>
        <p:txBody>
          <a:bodyPr wrap="square">
            <a:spAutoFit/>
          </a:bodyPr>
          <a:lstStyle/>
          <a:p>
            <a:r>
              <a:rPr lang="en-US" sz="1400" dirty="0" smtClean="0">
                <a:latin typeface="Arial" charset="0"/>
                <a:ea typeface="ＭＳ Ｐゴシック" charset="0"/>
              </a:rPr>
              <a:t>Data paper</a:t>
            </a:r>
            <a:endParaRPr lang="bg-BG" sz="1400" dirty="0"/>
          </a:p>
        </p:txBody>
      </p:sp>
      <p:sp>
        <p:nvSpPr>
          <p:cNvPr id="14" name="Rectangle 13"/>
          <p:cNvSpPr/>
          <p:nvPr/>
        </p:nvSpPr>
        <p:spPr>
          <a:xfrm>
            <a:off x="1118974" y="3470564"/>
            <a:ext cx="1583530" cy="523220"/>
          </a:xfrm>
          <a:prstGeom prst="rect">
            <a:avLst/>
          </a:prstGeom>
          <a:solidFill>
            <a:schemeClr val="bg1"/>
          </a:solidFill>
        </p:spPr>
        <p:txBody>
          <a:bodyPr wrap="square">
            <a:spAutoFit/>
          </a:bodyPr>
          <a:lstStyle/>
          <a:p>
            <a:pPr algn="ctr"/>
            <a:r>
              <a:rPr lang="en-US" sz="1400" dirty="0" smtClean="0">
                <a:latin typeface="Arial" charset="0"/>
                <a:ea typeface="ＭＳ Ｐゴシック" charset="0"/>
              </a:rPr>
              <a:t>Template </a:t>
            </a:r>
            <a:br>
              <a:rPr lang="en-US" sz="1400" dirty="0" smtClean="0">
                <a:latin typeface="Arial" charset="0"/>
                <a:ea typeface="ＭＳ Ｐゴシック" charset="0"/>
              </a:rPr>
            </a:br>
            <a:r>
              <a:rPr lang="en-US" sz="1400" dirty="0" smtClean="0">
                <a:latin typeface="Arial" charset="0"/>
                <a:ea typeface="ＭＳ Ｐゴシック" charset="0"/>
              </a:rPr>
              <a:t>based</a:t>
            </a:r>
            <a:endParaRPr lang="bg-BG" sz="1400" dirty="0"/>
          </a:p>
        </p:txBody>
      </p:sp>
      <p:sp>
        <p:nvSpPr>
          <p:cNvPr id="15" name="Rectangle 14"/>
          <p:cNvSpPr/>
          <p:nvPr/>
        </p:nvSpPr>
        <p:spPr>
          <a:xfrm>
            <a:off x="1118107" y="3901263"/>
            <a:ext cx="1583530" cy="523220"/>
          </a:xfrm>
          <a:prstGeom prst="rect">
            <a:avLst/>
          </a:prstGeom>
          <a:solidFill>
            <a:schemeClr val="bg1"/>
          </a:solidFill>
        </p:spPr>
        <p:txBody>
          <a:bodyPr wrap="square">
            <a:spAutoFit/>
          </a:bodyPr>
          <a:lstStyle/>
          <a:p>
            <a:pPr algn="ctr"/>
            <a:r>
              <a:rPr lang="en-US" sz="1400" dirty="0" smtClean="0">
                <a:latin typeface="Arial" charset="0"/>
                <a:ea typeface="ＭＳ Ｐゴシック" charset="0"/>
              </a:rPr>
              <a:t>manuscript creation</a:t>
            </a:r>
            <a:endParaRPr lang="bg-BG" sz="1400" dirty="0"/>
          </a:p>
        </p:txBody>
      </p:sp>
      <p:sp>
        <p:nvSpPr>
          <p:cNvPr id="16" name="Rectangle 15"/>
          <p:cNvSpPr/>
          <p:nvPr/>
        </p:nvSpPr>
        <p:spPr>
          <a:xfrm>
            <a:off x="1429835" y="6099806"/>
            <a:ext cx="1583530" cy="307777"/>
          </a:xfrm>
          <a:prstGeom prst="rect">
            <a:avLst/>
          </a:prstGeom>
          <a:solidFill>
            <a:schemeClr val="bg1"/>
          </a:solidFill>
        </p:spPr>
        <p:txBody>
          <a:bodyPr wrap="square">
            <a:spAutoFit/>
          </a:bodyPr>
          <a:lstStyle/>
          <a:p>
            <a:pPr algn="ctr"/>
            <a:r>
              <a:rPr lang="en-US" sz="1400" dirty="0" smtClean="0">
                <a:latin typeface="Arial" charset="0"/>
                <a:ea typeface="ＭＳ Ｐゴシック" charset="0"/>
              </a:rPr>
              <a:t>Coauthors</a:t>
            </a:r>
            <a:endParaRPr lang="bg-BG" sz="1400" dirty="0"/>
          </a:p>
        </p:txBody>
      </p:sp>
      <p:sp>
        <p:nvSpPr>
          <p:cNvPr id="17" name="Rectangle 16"/>
          <p:cNvSpPr/>
          <p:nvPr/>
        </p:nvSpPr>
        <p:spPr>
          <a:xfrm>
            <a:off x="0" y="4136789"/>
            <a:ext cx="1583530" cy="307777"/>
          </a:xfrm>
          <a:prstGeom prst="rect">
            <a:avLst/>
          </a:prstGeom>
          <a:solidFill>
            <a:schemeClr val="bg1"/>
          </a:solidFill>
        </p:spPr>
        <p:txBody>
          <a:bodyPr wrap="square">
            <a:spAutoFit/>
          </a:bodyPr>
          <a:lstStyle/>
          <a:p>
            <a:pPr algn="ctr"/>
            <a:r>
              <a:rPr lang="en-US" sz="1400" dirty="0" smtClean="0">
                <a:latin typeface="Arial" charset="0"/>
                <a:ea typeface="ＭＳ Ｐゴシック" charset="0"/>
              </a:rPr>
              <a:t>Lead author</a:t>
            </a:r>
            <a:endParaRPr lang="bg-BG" sz="1400" dirty="0"/>
          </a:p>
        </p:txBody>
      </p:sp>
      <p:sp>
        <p:nvSpPr>
          <p:cNvPr id="18" name="Rectangle 17"/>
          <p:cNvSpPr/>
          <p:nvPr/>
        </p:nvSpPr>
        <p:spPr>
          <a:xfrm>
            <a:off x="1060335" y="1944310"/>
            <a:ext cx="2150918" cy="738664"/>
          </a:xfrm>
          <a:prstGeom prst="rect">
            <a:avLst/>
          </a:prstGeom>
          <a:solidFill>
            <a:schemeClr val="bg1"/>
          </a:solidFill>
        </p:spPr>
        <p:txBody>
          <a:bodyPr wrap="square">
            <a:spAutoFit/>
          </a:bodyPr>
          <a:lstStyle/>
          <a:p>
            <a:pPr algn="ctr"/>
            <a:r>
              <a:rPr lang="en-US" sz="1400" dirty="0" err="1" smtClean="0">
                <a:latin typeface="Arial" charset="0"/>
                <a:ea typeface="ＭＳ Ｐゴシック" charset="0"/>
              </a:rPr>
              <a:t>Contribitors</a:t>
            </a:r>
            <a:endParaRPr lang="en-US" sz="1400" dirty="0" smtClean="0">
              <a:latin typeface="Arial" charset="0"/>
              <a:ea typeface="ＭＳ Ｐゴシック" charset="0"/>
            </a:endParaRPr>
          </a:p>
          <a:p>
            <a:pPr algn="ctr"/>
            <a:r>
              <a:rPr lang="en-US" sz="1400" dirty="0" smtClean="0">
                <a:latin typeface="Arial" charset="0"/>
                <a:ea typeface="ＭＳ Ｐゴシック" charset="0"/>
              </a:rPr>
              <a:t>Mentor, </a:t>
            </a:r>
            <a:r>
              <a:rPr lang="en-US" sz="1400" dirty="0" err="1" smtClean="0">
                <a:latin typeface="Arial" charset="0"/>
                <a:ea typeface="ＭＳ Ｐゴシック" charset="0"/>
              </a:rPr>
              <a:t>lingustic</a:t>
            </a:r>
            <a:r>
              <a:rPr lang="en-US" sz="1400" dirty="0" smtClean="0">
                <a:latin typeface="Arial" charset="0"/>
                <a:ea typeface="ＭＳ Ｐゴシック" charset="0"/>
              </a:rPr>
              <a:t> editor, copy editor, colleague</a:t>
            </a:r>
          </a:p>
        </p:txBody>
      </p:sp>
      <p:cxnSp>
        <p:nvCxnSpPr>
          <p:cNvPr id="19" name="Straight Arrow Connector 18"/>
          <p:cNvCxnSpPr>
            <a:endCxn id="18" idx="2"/>
          </p:cNvCxnSpPr>
          <p:nvPr/>
        </p:nvCxnSpPr>
        <p:spPr bwMode="auto">
          <a:xfrm flipV="1">
            <a:off x="997527" y="2682974"/>
            <a:ext cx="1138267" cy="621336"/>
          </a:xfrm>
          <a:prstGeom prst="straightConnector1">
            <a:avLst/>
          </a:prstGeom>
          <a:solidFill>
            <a:schemeClr val="accent1"/>
          </a:solidFill>
          <a:ln w="4127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883227" y="4499264"/>
            <a:ext cx="1444337" cy="768927"/>
          </a:xfrm>
          <a:prstGeom prst="straightConnector1">
            <a:avLst/>
          </a:prstGeom>
          <a:solidFill>
            <a:schemeClr val="accent1"/>
          </a:solidFill>
          <a:ln w="412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134848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Choose article template</a:t>
            </a:r>
            <a:endParaRPr lang="bg-BG" dirty="0"/>
          </a:p>
        </p:txBody>
      </p:sp>
      <p:pic>
        <p:nvPicPr>
          <p:cNvPr id="4" name="Picture 3" descr="PWT Template types.jpg"/>
          <p:cNvPicPr>
            <a:picLocks noChangeAspect="1"/>
          </p:cNvPicPr>
          <p:nvPr/>
        </p:nvPicPr>
        <p:blipFill rotWithShape="1">
          <a:blip r:embed="rId2" cstate="print"/>
          <a:srcRect b="3785"/>
          <a:stretch/>
        </p:blipFill>
        <p:spPr>
          <a:xfrm>
            <a:off x="770165" y="637347"/>
            <a:ext cx="7881256" cy="5687253"/>
          </a:xfrm>
          <a:prstGeom prst="rect">
            <a:avLst/>
          </a:prstGeom>
        </p:spPr>
      </p:pic>
    </p:spTree>
    <p:extLst>
      <p:ext uri="{BB962C8B-B14F-4D97-AF65-F5344CB8AC3E}">
        <p14:creationId xmlns:p14="http://schemas.microsoft.com/office/powerpoint/2010/main" val="276400721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97" y="2634240"/>
            <a:ext cx="8229600" cy="779520"/>
          </a:xfrm>
        </p:spPr>
        <p:txBody>
          <a:bodyPr/>
          <a:lstStyle/>
          <a:p>
            <a:r>
              <a:rPr lang="en-US" sz="4800" b="0" dirty="0" smtClean="0">
                <a:solidFill>
                  <a:schemeClr val="tx1"/>
                </a:solidFill>
              </a:rPr>
              <a:t>One more new journal?</a:t>
            </a:r>
            <a:br>
              <a:rPr lang="en-US" sz="4800" b="0" dirty="0" smtClean="0">
                <a:solidFill>
                  <a:schemeClr val="tx1"/>
                </a:solidFill>
              </a:rPr>
            </a:br>
            <a:r>
              <a:rPr lang="en-US" sz="4800" b="0" dirty="0" smtClean="0">
                <a:solidFill>
                  <a:schemeClr val="tx1"/>
                </a:solidFill>
              </a:rPr>
              <a:t>Why?</a:t>
            </a:r>
            <a:br>
              <a:rPr lang="en-US" sz="4800" b="0" dirty="0" smtClean="0">
                <a:solidFill>
                  <a:schemeClr val="tx1"/>
                </a:solidFill>
              </a:rPr>
            </a:br>
            <a:endParaRPr lang="bg-BG" sz="4800" b="0" dirty="0">
              <a:solidFill>
                <a:schemeClr val="tx1"/>
              </a:solidFill>
            </a:endParaRPr>
          </a:p>
        </p:txBody>
      </p:sp>
    </p:spTree>
    <p:extLst>
      <p:ext uri="{BB962C8B-B14F-4D97-AF65-F5344CB8AC3E}">
        <p14:creationId xmlns:p14="http://schemas.microsoft.com/office/powerpoint/2010/main" val="3075966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 classifications</a:t>
            </a:r>
            <a:endParaRPr lang="bg-BG" dirty="0"/>
          </a:p>
        </p:txBody>
      </p:sp>
      <p:pic>
        <p:nvPicPr>
          <p:cNvPr id="4" name="Picture 3" descr="Classifications.jpg"/>
          <p:cNvPicPr>
            <a:picLocks noChangeAspect="1"/>
          </p:cNvPicPr>
          <p:nvPr/>
        </p:nvPicPr>
        <p:blipFill>
          <a:blip r:embed="rId2" cstate="print"/>
          <a:stretch>
            <a:fillRect/>
          </a:stretch>
        </p:blipFill>
        <p:spPr>
          <a:xfrm>
            <a:off x="742950" y="637347"/>
            <a:ext cx="8077200" cy="6057900"/>
          </a:xfrm>
          <a:prstGeom prst="rect">
            <a:avLst/>
          </a:prstGeom>
        </p:spPr>
      </p:pic>
    </p:spTree>
    <p:extLst>
      <p:ext uri="{BB962C8B-B14F-4D97-AF65-F5344CB8AC3E}">
        <p14:creationId xmlns:p14="http://schemas.microsoft.com/office/powerpoint/2010/main" val="95022131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taxon treatment</a:t>
            </a:r>
            <a:endParaRPr lang="bg-BG" dirty="0"/>
          </a:p>
        </p:txBody>
      </p:sp>
      <p:pic>
        <p:nvPicPr>
          <p:cNvPr id="4" name="Picture 1" descr="PWT Taxon Treatment2.jpg"/>
          <p:cNvPicPr>
            <a:picLocks noChangeAspect="1"/>
          </p:cNvPicPr>
          <p:nvPr/>
        </p:nvPicPr>
        <p:blipFill>
          <a:blip r:embed="rId2" cstate="print"/>
          <a:srcRect/>
          <a:stretch>
            <a:fillRect/>
          </a:stretch>
        </p:blipFill>
        <p:spPr bwMode="auto">
          <a:xfrm>
            <a:off x="0" y="637347"/>
            <a:ext cx="9258300" cy="7600885"/>
          </a:xfrm>
          <a:prstGeom prst="rect">
            <a:avLst/>
          </a:prstGeom>
          <a:noFill/>
          <a:ln w="9525">
            <a:noFill/>
            <a:miter lim="800000"/>
            <a:headEnd/>
            <a:tailEnd/>
          </a:ln>
        </p:spPr>
      </p:pic>
    </p:spTree>
    <p:extLst>
      <p:ext uri="{BB962C8B-B14F-4D97-AF65-F5344CB8AC3E}">
        <p14:creationId xmlns:p14="http://schemas.microsoft.com/office/powerpoint/2010/main" val="102341673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occurrence </a:t>
            </a:r>
            <a:r>
              <a:rPr lang="en-US" dirty="0" smtClean="0"/>
              <a:t>data</a:t>
            </a:r>
            <a:endParaRPr lang="bg-BG" dirty="0"/>
          </a:p>
        </p:txBody>
      </p:sp>
      <p:sp>
        <p:nvSpPr>
          <p:cNvPr id="5" name="Content Placeholder 3"/>
          <p:cNvSpPr>
            <a:spLocks noGrp="1"/>
          </p:cNvSpPr>
          <p:nvPr>
            <p:ph idx="1"/>
          </p:nvPr>
        </p:nvSpPr>
        <p:spPr>
          <a:xfrm>
            <a:off x="369560" y="723441"/>
            <a:ext cx="8404880" cy="5378155"/>
          </a:xfrm>
        </p:spPr>
        <p:txBody>
          <a:bodyPr/>
          <a:lstStyle/>
          <a:p>
            <a:endParaRPr lang="bg-BG"/>
          </a:p>
        </p:txBody>
      </p:sp>
      <p:pic>
        <p:nvPicPr>
          <p:cNvPr id="6" name="Picture 2"/>
          <p:cNvPicPr>
            <a:picLocks noChangeAspect="1" noChangeArrowheads="1"/>
          </p:cNvPicPr>
          <p:nvPr/>
        </p:nvPicPr>
        <p:blipFill>
          <a:blip r:embed="rId2" cstate="print"/>
          <a:srcRect/>
          <a:stretch>
            <a:fillRect/>
          </a:stretch>
        </p:blipFill>
        <p:spPr bwMode="auto">
          <a:xfrm>
            <a:off x="0" y="660400"/>
            <a:ext cx="9144000" cy="5843104"/>
          </a:xfrm>
          <a:prstGeom prst="rect">
            <a:avLst/>
          </a:prstGeom>
          <a:noFill/>
          <a:ln w="9525">
            <a:noFill/>
            <a:miter lim="800000"/>
            <a:headEnd/>
            <a:tailEnd/>
          </a:ln>
        </p:spPr>
      </p:pic>
      <p:sp>
        <p:nvSpPr>
          <p:cNvPr id="7" name="Down Arrow 6"/>
          <p:cNvSpPr/>
          <p:nvPr/>
        </p:nvSpPr>
        <p:spPr bwMode="auto">
          <a:xfrm>
            <a:off x="1570383" y="4870174"/>
            <a:ext cx="218661" cy="288234"/>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dirty="0" smtClean="0">
              <a:ln>
                <a:noFill/>
              </a:ln>
              <a:solidFill>
                <a:srgbClr val="FF0000"/>
              </a:solidFill>
              <a:effectLst/>
              <a:latin typeface="Verdana" pitchFamily="34" charset="0"/>
              <a:cs typeface="Times New Roman" charset="0"/>
            </a:endParaRPr>
          </a:p>
        </p:txBody>
      </p:sp>
      <p:sp>
        <p:nvSpPr>
          <p:cNvPr id="8" name="Down Arrow 7"/>
          <p:cNvSpPr/>
          <p:nvPr/>
        </p:nvSpPr>
        <p:spPr bwMode="auto">
          <a:xfrm>
            <a:off x="5758071" y="4545495"/>
            <a:ext cx="218661" cy="288234"/>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dirty="0" smtClean="0">
              <a:ln>
                <a:noFill/>
              </a:ln>
              <a:solidFill>
                <a:srgbClr val="FF0000"/>
              </a:solidFill>
              <a:effectLst/>
              <a:latin typeface="Verdana" pitchFamily="34" charset="0"/>
              <a:cs typeface="Times New Roman" charset="0"/>
            </a:endParaRPr>
          </a:p>
        </p:txBody>
      </p:sp>
    </p:spTree>
    <p:extLst>
      <p:ext uri="{BB962C8B-B14F-4D97-AF65-F5344CB8AC3E}">
        <p14:creationId xmlns:p14="http://schemas.microsoft.com/office/powerpoint/2010/main" val="1746811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6975" y="0"/>
            <a:ext cx="6677025" cy="637347"/>
          </a:xfrm>
        </p:spPr>
        <p:txBody>
          <a:bodyPr/>
          <a:lstStyle/>
          <a:p>
            <a:r>
              <a:rPr lang="en-US" dirty="0" err="1" smtClean="0"/>
              <a:t>DarwinCore</a:t>
            </a:r>
            <a:r>
              <a:rPr lang="en-US" dirty="0" smtClean="0"/>
              <a:t> occurrence data form</a:t>
            </a:r>
            <a:endParaRPr lang="bg-BG" dirty="0"/>
          </a:p>
        </p:txBody>
      </p:sp>
      <p:pic>
        <p:nvPicPr>
          <p:cNvPr id="4" name="Picture 3"/>
          <p:cNvPicPr>
            <a:picLocks noChangeAspect="1" noChangeArrowheads="1"/>
          </p:cNvPicPr>
          <p:nvPr/>
        </p:nvPicPr>
        <p:blipFill>
          <a:blip r:embed="rId2" cstate="print"/>
          <a:srcRect/>
          <a:stretch>
            <a:fillRect/>
          </a:stretch>
        </p:blipFill>
        <p:spPr bwMode="auto">
          <a:xfrm>
            <a:off x="0" y="637347"/>
            <a:ext cx="9144000" cy="6051550"/>
          </a:xfrm>
          <a:prstGeom prst="rect">
            <a:avLst/>
          </a:prstGeom>
          <a:noFill/>
          <a:ln w="9525">
            <a:noFill/>
            <a:miter lim="800000"/>
            <a:headEnd/>
            <a:tailEnd/>
          </a:ln>
        </p:spPr>
      </p:pic>
    </p:spTree>
    <p:extLst>
      <p:ext uri="{BB962C8B-B14F-4D97-AF65-F5344CB8AC3E}">
        <p14:creationId xmlns:p14="http://schemas.microsoft.com/office/powerpoint/2010/main" val="32910540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Taxon </a:t>
            </a:r>
            <a:r>
              <a:rPr lang="en-US" dirty="0" smtClean="0"/>
              <a:t>treatment preview</a:t>
            </a:r>
            <a:endParaRPr lang="bg-BG" dirty="0"/>
          </a:p>
        </p:txBody>
      </p:sp>
      <p:pic>
        <p:nvPicPr>
          <p:cNvPr id="4" name="Content Placeholder 3" descr="PWT - Taxon treatment structure.jpg"/>
          <p:cNvPicPr>
            <a:picLocks noGrp="1" noChangeAspect="1"/>
          </p:cNvPicPr>
          <p:nvPr>
            <p:ph idx="1"/>
          </p:nvPr>
        </p:nvPicPr>
        <p:blipFill>
          <a:blip r:embed="rId2" cstate="print"/>
          <a:stretch>
            <a:fillRect/>
          </a:stretch>
        </p:blipFill>
        <p:spPr>
          <a:xfrm>
            <a:off x="738716" y="637346"/>
            <a:ext cx="8405284" cy="6303963"/>
          </a:xfrm>
          <a:prstGeom prst="rect">
            <a:avLst/>
          </a:prstGeom>
        </p:spPr>
      </p:pic>
    </p:spTree>
    <p:extLst>
      <p:ext uri="{BB962C8B-B14F-4D97-AF65-F5344CB8AC3E}">
        <p14:creationId xmlns:p14="http://schemas.microsoft.com/office/powerpoint/2010/main" val="342176774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reference</a:t>
            </a:r>
            <a:endParaRPr lang="bg-BG" dirty="0"/>
          </a:p>
        </p:txBody>
      </p:sp>
      <p:pic>
        <p:nvPicPr>
          <p:cNvPr id="4" name="Picture 2"/>
          <p:cNvPicPr>
            <a:picLocks noChangeAspect="1" noChangeArrowheads="1"/>
          </p:cNvPicPr>
          <p:nvPr/>
        </p:nvPicPr>
        <p:blipFill>
          <a:blip r:embed="rId2" cstate="print"/>
          <a:srcRect/>
          <a:stretch>
            <a:fillRect/>
          </a:stretch>
        </p:blipFill>
        <p:spPr bwMode="auto">
          <a:xfrm>
            <a:off x="0" y="645003"/>
            <a:ext cx="9160356" cy="6032022"/>
          </a:xfrm>
          <a:prstGeom prst="rect">
            <a:avLst/>
          </a:prstGeom>
          <a:noFill/>
          <a:ln w="9525">
            <a:noFill/>
            <a:miter lim="800000"/>
            <a:headEnd/>
            <a:tailEnd/>
          </a:ln>
        </p:spPr>
      </p:pic>
      <p:sp>
        <p:nvSpPr>
          <p:cNvPr id="5" name="Rectangle 4"/>
          <p:cNvSpPr/>
          <p:nvPr/>
        </p:nvSpPr>
        <p:spPr>
          <a:xfrm>
            <a:off x="343072" y="2472773"/>
            <a:ext cx="2996476" cy="323165"/>
          </a:xfrm>
          <a:prstGeom prst="rect">
            <a:avLst/>
          </a:prstGeom>
          <a:solidFill>
            <a:schemeClr val="bg1"/>
          </a:solidFill>
        </p:spPr>
        <p:txBody>
          <a:bodyPr wrap="square">
            <a:spAutoFit/>
          </a:bodyPr>
          <a:lstStyle/>
          <a:p>
            <a:r>
              <a:rPr lang="en-GB" dirty="0" smtClean="0"/>
              <a:t>10.3897/phytokeys.17.3190</a:t>
            </a:r>
            <a:endParaRPr lang="bg-BG" dirty="0"/>
          </a:p>
        </p:txBody>
      </p:sp>
      <p:pic>
        <p:nvPicPr>
          <p:cNvPr id="6" name="Picture 3"/>
          <p:cNvPicPr>
            <a:picLocks noChangeAspect="1" noChangeArrowheads="1"/>
          </p:cNvPicPr>
          <p:nvPr/>
        </p:nvPicPr>
        <p:blipFill>
          <a:blip r:embed="rId3" cstate="print"/>
          <a:srcRect/>
          <a:stretch>
            <a:fillRect/>
          </a:stretch>
        </p:blipFill>
        <p:spPr bwMode="auto">
          <a:xfrm>
            <a:off x="0" y="694221"/>
            <a:ext cx="9144000" cy="5982804"/>
          </a:xfrm>
          <a:prstGeom prst="rect">
            <a:avLst/>
          </a:prstGeom>
          <a:noFill/>
          <a:ln w="9525">
            <a:noFill/>
            <a:miter lim="800000"/>
            <a:headEnd/>
            <a:tailEnd/>
          </a:ln>
        </p:spPr>
      </p:pic>
    </p:spTree>
    <p:extLst>
      <p:ext uri="{BB962C8B-B14F-4D97-AF65-F5344CB8AC3E}">
        <p14:creationId xmlns:p14="http://schemas.microsoft.com/office/powerpoint/2010/main" val="20935882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ＭＳ Ｐゴシック" charset="0"/>
                <a:cs typeface="ＭＳ Ｐゴシック" charset="0"/>
              </a:rPr>
              <a:t>Several more </a:t>
            </a:r>
            <a:r>
              <a:rPr lang="en-US" dirty="0" smtClean="0">
                <a:latin typeface="Arial" charset="0"/>
                <a:ea typeface="ＭＳ Ｐゴシック" charset="0"/>
                <a:cs typeface="ＭＳ Ｐゴシック" charset="0"/>
              </a:rPr>
              <a:t>features</a:t>
            </a:r>
            <a:endParaRPr lang="bg-BG" dirty="0"/>
          </a:p>
        </p:txBody>
      </p:sp>
      <p:pic>
        <p:nvPicPr>
          <p:cNvPr id="4" name="Picture 3" descr="PWT_Screen1-preview-articl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312" y="1172184"/>
            <a:ext cx="2336799" cy="1752600"/>
          </a:xfrm>
          <a:prstGeom prst="rect">
            <a:avLst/>
          </a:prstGeom>
        </p:spPr>
      </p:pic>
      <p:sp>
        <p:nvSpPr>
          <p:cNvPr id="5" name="TextBox 4"/>
          <p:cNvSpPr txBox="1"/>
          <p:nvPr/>
        </p:nvSpPr>
        <p:spPr>
          <a:xfrm>
            <a:off x="7538720" y="4738957"/>
            <a:ext cx="992579" cy="646331"/>
          </a:xfrm>
          <a:prstGeom prst="rect">
            <a:avLst/>
          </a:prstGeom>
          <a:noFill/>
        </p:spPr>
        <p:txBody>
          <a:bodyPr wrap="none" rtlCol="0">
            <a:spAutoFit/>
          </a:bodyPr>
          <a:lstStyle/>
          <a:p>
            <a:r>
              <a:rPr lang="en-US" sz="1800" dirty="0" smtClean="0"/>
              <a:t>ID Key</a:t>
            </a:r>
          </a:p>
          <a:p>
            <a:r>
              <a:rPr lang="en-US" sz="1800" dirty="0" smtClean="0"/>
              <a:t>preview</a:t>
            </a:r>
            <a:endParaRPr lang="en-US" sz="1800" dirty="0"/>
          </a:p>
        </p:txBody>
      </p:sp>
      <p:pic>
        <p:nvPicPr>
          <p:cNvPr id="6" name="Picture 5" descr="PWT_Screen2-preview-multi-figure-plate.jpg"/>
          <p:cNvPicPr>
            <a:picLocks noChangeAspect="1"/>
          </p:cNvPicPr>
          <p:nvPr/>
        </p:nvPicPr>
        <p:blipFill rotWithShape="1">
          <a:blip r:embed="rId3" cstate="print">
            <a:extLst>
              <a:ext uri="{28A0092B-C50C-407E-A947-70E740481C1C}">
                <a14:useLocalDpi xmlns:a14="http://schemas.microsoft.com/office/drawing/2010/main" val="0"/>
              </a:ext>
            </a:extLst>
          </a:blip>
          <a:srcRect l="7936" r="17986"/>
          <a:stretch/>
        </p:blipFill>
        <p:spPr>
          <a:xfrm>
            <a:off x="3390899" y="1137920"/>
            <a:ext cx="2295525" cy="2324100"/>
          </a:xfrm>
          <a:prstGeom prst="rect">
            <a:avLst/>
          </a:prstGeom>
        </p:spPr>
      </p:pic>
      <p:sp>
        <p:nvSpPr>
          <p:cNvPr id="7" name="TextBox 6"/>
          <p:cNvSpPr txBox="1"/>
          <p:nvPr/>
        </p:nvSpPr>
        <p:spPr>
          <a:xfrm>
            <a:off x="3203487" y="3479800"/>
            <a:ext cx="3057247" cy="369332"/>
          </a:xfrm>
          <a:prstGeom prst="rect">
            <a:avLst/>
          </a:prstGeom>
          <a:noFill/>
        </p:spPr>
        <p:txBody>
          <a:bodyPr wrap="none" rtlCol="0">
            <a:spAutoFit/>
          </a:bodyPr>
          <a:lstStyle/>
          <a:p>
            <a:r>
              <a:rPr lang="en-US" sz="1800" dirty="0" smtClean="0"/>
              <a:t>Multi-figure plate builder</a:t>
            </a:r>
            <a:endParaRPr lang="en-US" sz="1800" dirty="0"/>
          </a:p>
        </p:txBody>
      </p:sp>
      <p:pic>
        <p:nvPicPr>
          <p:cNvPr id="8" name="Picture 7" descr="PWT_Screen3-edit-multi-figure-plat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0663" y="1441150"/>
            <a:ext cx="2337600" cy="1753200"/>
          </a:xfrm>
          <a:prstGeom prst="rect">
            <a:avLst/>
          </a:prstGeom>
        </p:spPr>
      </p:pic>
      <p:sp>
        <p:nvSpPr>
          <p:cNvPr id="9" name="TextBox 8"/>
          <p:cNvSpPr txBox="1"/>
          <p:nvPr/>
        </p:nvSpPr>
        <p:spPr>
          <a:xfrm>
            <a:off x="7044013" y="3517900"/>
            <a:ext cx="1390901" cy="369332"/>
          </a:xfrm>
          <a:prstGeom prst="rect">
            <a:avLst/>
          </a:prstGeom>
          <a:noFill/>
        </p:spPr>
        <p:txBody>
          <a:bodyPr wrap="none" rtlCol="0">
            <a:spAutoFit/>
          </a:bodyPr>
          <a:lstStyle/>
          <a:p>
            <a:r>
              <a:rPr lang="en-US" sz="1800" dirty="0" smtClean="0"/>
              <a:t>Plate layout</a:t>
            </a:r>
            <a:endParaRPr lang="en-US" sz="1800" dirty="0"/>
          </a:p>
        </p:txBody>
      </p:sp>
      <p:pic>
        <p:nvPicPr>
          <p:cNvPr id="10" name="Picture 9" descr="PWT_Screen4-preview-identification-key.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3073" y="4102003"/>
            <a:ext cx="2641599" cy="1981199"/>
          </a:xfrm>
          <a:prstGeom prst="rect">
            <a:avLst/>
          </a:prstGeom>
        </p:spPr>
      </p:pic>
      <p:sp>
        <p:nvSpPr>
          <p:cNvPr id="11" name="TextBox 10"/>
          <p:cNvSpPr txBox="1"/>
          <p:nvPr/>
        </p:nvSpPr>
        <p:spPr>
          <a:xfrm>
            <a:off x="767080" y="4799917"/>
            <a:ext cx="877389" cy="646331"/>
          </a:xfrm>
          <a:prstGeom prst="rect">
            <a:avLst/>
          </a:prstGeom>
          <a:noFill/>
        </p:spPr>
        <p:txBody>
          <a:bodyPr wrap="none" rtlCol="0">
            <a:spAutoFit/>
          </a:bodyPr>
          <a:lstStyle/>
          <a:p>
            <a:r>
              <a:rPr lang="en-US" sz="1800" dirty="0" smtClean="0"/>
              <a:t>ID Key</a:t>
            </a:r>
          </a:p>
          <a:p>
            <a:r>
              <a:rPr lang="en-US" sz="1800" dirty="0" smtClean="0"/>
              <a:t>builder</a:t>
            </a:r>
            <a:endParaRPr lang="en-US" sz="1800" dirty="0"/>
          </a:p>
        </p:txBody>
      </p:sp>
      <p:sp>
        <p:nvSpPr>
          <p:cNvPr id="12" name="TextBox 11"/>
          <p:cNvSpPr txBox="1"/>
          <p:nvPr/>
        </p:nvSpPr>
        <p:spPr>
          <a:xfrm>
            <a:off x="708344" y="3197834"/>
            <a:ext cx="2185214" cy="369332"/>
          </a:xfrm>
          <a:prstGeom prst="rect">
            <a:avLst/>
          </a:prstGeom>
          <a:noFill/>
        </p:spPr>
        <p:txBody>
          <a:bodyPr wrap="none" rtlCol="0">
            <a:spAutoFit/>
          </a:bodyPr>
          <a:lstStyle/>
          <a:p>
            <a:r>
              <a:rPr lang="en-US" sz="1800" dirty="0" smtClean="0"/>
              <a:t>Manuscript preview</a:t>
            </a:r>
            <a:endParaRPr lang="en-US" sz="1800" dirty="0"/>
          </a:p>
        </p:txBody>
      </p:sp>
      <p:pic>
        <p:nvPicPr>
          <p:cNvPr id="13" name="Picture 12" descr="PWT_Screen5-identification-keys-builde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5941" y="4112762"/>
            <a:ext cx="2458118" cy="1980000"/>
          </a:xfrm>
          <a:prstGeom prst="rect">
            <a:avLst/>
          </a:prstGeom>
        </p:spPr>
      </p:pic>
    </p:spTree>
    <p:extLst>
      <p:ext uri="{BB962C8B-B14F-4D97-AF65-F5344CB8AC3E}">
        <p14:creationId xmlns:p14="http://schemas.microsoft.com/office/powerpoint/2010/main" val="57604346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a:t>
            </a:r>
            <a:r>
              <a:rPr lang="en-US" dirty="0" err="1" smtClean="0"/>
              <a:t>stepS</a:t>
            </a:r>
            <a:endParaRPr lang="bg-BG" dirty="0"/>
          </a:p>
        </p:txBody>
      </p:sp>
      <p:sp>
        <p:nvSpPr>
          <p:cNvPr id="3" name="Text Placeholder 2"/>
          <p:cNvSpPr>
            <a:spLocks noGrp="1"/>
          </p:cNvSpPr>
          <p:nvPr>
            <p:ph type="body" idx="1"/>
          </p:nvPr>
        </p:nvSpPr>
        <p:spPr/>
        <p:txBody>
          <a:bodyPr/>
          <a:lstStyle/>
          <a:p>
            <a:endParaRPr lang="bg-BG"/>
          </a:p>
        </p:txBody>
      </p:sp>
    </p:spTree>
    <p:extLst>
      <p:ext uri="{BB962C8B-B14F-4D97-AF65-F5344CB8AC3E}">
        <p14:creationId xmlns:p14="http://schemas.microsoft.com/office/powerpoint/2010/main" val="4125383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steps</a:t>
            </a:r>
            <a:endParaRPr lang="bg-BG"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3431" t="9571" r="13246" b="2867"/>
          <a:stretch/>
        </p:blipFill>
        <p:spPr>
          <a:xfrm>
            <a:off x="-228600" y="649356"/>
            <a:ext cx="9772209" cy="6284843"/>
          </a:xfrm>
        </p:spPr>
      </p:pic>
    </p:spTree>
    <p:extLst>
      <p:ext uri="{BB962C8B-B14F-4D97-AF65-F5344CB8AC3E}">
        <p14:creationId xmlns:p14="http://schemas.microsoft.com/office/powerpoint/2010/main" val="2942797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metadata </a:t>
            </a:r>
            <a:r>
              <a:rPr lang="en-US" dirty="0" err="1" smtClean="0"/>
              <a:t>autom</a:t>
            </a:r>
            <a:r>
              <a:rPr lang="en-US" dirty="0" smtClean="0"/>
              <a:t>. transferred </a:t>
            </a:r>
            <a:endParaRPr lang="bg-BG"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4205" r="14994"/>
          <a:stretch/>
        </p:blipFill>
        <p:spPr>
          <a:xfrm>
            <a:off x="0" y="637347"/>
            <a:ext cx="9160540" cy="7277928"/>
          </a:xfrm>
        </p:spPr>
      </p:pic>
    </p:spTree>
    <p:extLst>
      <p:ext uri="{BB962C8B-B14F-4D97-AF65-F5344CB8AC3E}">
        <p14:creationId xmlns:p14="http://schemas.microsoft.com/office/powerpoint/2010/main" val="1337295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7691"/>
            <a:ext cx="8229600" cy="1143000"/>
          </a:xfrm>
        </p:spPr>
        <p:txBody>
          <a:bodyPr/>
          <a:lstStyle/>
          <a:p>
            <a:r>
              <a:rPr lang="en-US" sz="4800" b="0" dirty="0" smtClean="0">
                <a:solidFill>
                  <a:schemeClr val="tx1"/>
                </a:solidFill>
              </a:rPr>
              <a:t>The problem</a:t>
            </a:r>
            <a:endParaRPr lang="bg-BG" sz="4800" b="0" dirty="0">
              <a:solidFill>
                <a:schemeClr val="tx1"/>
              </a:solidFill>
            </a:endParaRPr>
          </a:p>
        </p:txBody>
      </p:sp>
    </p:spTree>
    <p:extLst>
      <p:ext uri="{BB962C8B-B14F-4D97-AF65-F5344CB8AC3E}">
        <p14:creationId xmlns:p14="http://schemas.microsoft.com/office/powerpoint/2010/main" val="4187243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 can choose review types</a:t>
            </a:r>
            <a:endParaRPr lang="bg-BG"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37347"/>
            <a:ext cx="9188803" cy="5829714"/>
          </a:xfrm>
        </p:spPr>
      </p:pic>
    </p:spTree>
    <p:extLst>
      <p:ext uri="{BB962C8B-B14F-4D97-AF65-F5344CB8AC3E}">
        <p14:creationId xmlns:p14="http://schemas.microsoft.com/office/powerpoint/2010/main" val="255039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 can suggest reviewers</a:t>
            </a:r>
            <a:endParaRPr lang="bg-BG"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792" y="637347"/>
            <a:ext cx="9574689" cy="5882723"/>
          </a:xfrm>
        </p:spPr>
      </p:pic>
    </p:spTree>
    <p:extLst>
      <p:ext uri="{BB962C8B-B14F-4D97-AF65-F5344CB8AC3E}">
        <p14:creationId xmlns:p14="http://schemas.microsoft.com/office/powerpoint/2010/main" val="25458137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Manuscript views</a:t>
            </a:r>
            <a:endParaRPr lang="bg-BG" dirty="0"/>
          </a:p>
        </p:txBody>
      </p:sp>
      <p:sp>
        <p:nvSpPr>
          <p:cNvPr id="3" name="Text Placeholder 2"/>
          <p:cNvSpPr>
            <a:spLocks noGrp="1"/>
          </p:cNvSpPr>
          <p:nvPr>
            <p:ph type="body" idx="1"/>
          </p:nvPr>
        </p:nvSpPr>
        <p:spPr/>
        <p:txBody>
          <a:bodyPr/>
          <a:lstStyle/>
          <a:p>
            <a:endParaRPr lang="bg-BG"/>
          </a:p>
        </p:txBody>
      </p:sp>
    </p:spTree>
    <p:extLst>
      <p:ext uri="{BB962C8B-B14F-4D97-AF65-F5344CB8AC3E}">
        <p14:creationId xmlns:p14="http://schemas.microsoft.com/office/powerpoint/2010/main" val="16239076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 manuscript submitted</a:t>
            </a:r>
            <a:endParaRPr lang="bg-B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37346"/>
            <a:ext cx="9149326" cy="4696653"/>
          </a:xfrm>
        </p:spPr>
      </p:pic>
    </p:spTree>
    <p:extLst>
      <p:ext uri="{BB962C8B-B14F-4D97-AF65-F5344CB8AC3E}">
        <p14:creationId xmlns:p14="http://schemas.microsoft.com/office/powerpoint/2010/main" val="36750754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Editor; </a:t>
            </a:r>
            <a:r>
              <a:rPr lang="en-US" dirty="0"/>
              <a:t>p</a:t>
            </a:r>
            <a:r>
              <a:rPr lang="en-US" dirty="0" smtClean="0"/>
              <a:t>re-review </a:t>
            </a:r>
            <a:r>
              <a:rPr lang="en-US" dirty="0"/>
              <a:t>evaluation</a:t>
            </a:r>
            <a:endParaRPr lang="bg-B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37346"/>
            <a:ext cx="9143999" cy="6379535"/>
          </a:xfrm>
        </p:spPr>
      </p:pic>
    </p:spTree>
    <p:extLst>
      <p:ext uri="{BB962C8B-B14F-4D97-AF65-F5344CB8AC3E}">
        <p14:creationId xmlns:p14="http://schemas.microsoft.com/office/powerpoint/2010/main" val="38476083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Editor; assign Subject </a:t>
            </a:r>
            <a:r>
              <a:rPr lang="en-US" dirty="0"/>
              <a:t>e</a:t>
            </a:r>
            <a:r>
              <a:rPr lang="en-US" dirty="0" smtClean="0"/>
              <a:t>ditor</a:t>
            </a:r>
            <a:endParaRPr lang="bg-B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37347"/>
            <a:ext cx="9144000" cy="5830128"/>
          </a:xfrm>
        </p:spPr>
      </p:pic>
    </p:spTree>
    <p:extLst>
      <p:ext uri="{BB962C8B-B14F-4D97-AF65-F5344CB8AC3E}">
        <p14:creationId xmlns:p14="http://schemas.microsoft.com/office/powerpoint/2010/main" val="41544927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 editor; invite reviewers</a:t>
            </a:r>
            <a:endParaRPr lang="bg-B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637347"/>
            <a:ext cx="9829800" cy="5811078"/>
          </a:xfrm>
        </p:spPr>
      </p:pic>
    </p:spTree>
    <p:extLst>
      <p:ext uri="{BB962C8B-B14F-4D97-AF65-F5344CB8AC3E}">
        <p14:creationId xmlns:p14="http://schemas.microsoft.com/office/powerpoint/2010/main" val="5223716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editing; changes tracking</a:t>
            </a:r>
            <a:endParaRPr lang="bg-B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37347"/>
            <a:ext cx="9398068" cy="5718297"/>
          </a:xfrm>
        </p:spPr>
      </p:pic>
    </p:spTree>
    <p:extLst>
      <p:ext uri="{BB962C8B-B14F-4D97-AF65-F5344CB8AC3E}">
        <p14:creationId xmlns:p14="http://schemas.microsoft.com/office/powerpoint/2010/main" val="3305265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publish in the BDJ?</a:t>
            </a:r>
            <a:endParaRPr lang="bg-BG" dirty="0"/>
          </a:p>
        </p:txBody>
      </p:sp>
      <p:sp>
        <p:nvSpPr>
          <p:cNvPr id="3" name="Content Placeholder 2"/>
          <p:cNvSpPr>
            <a:spLocks noGrp="1"/>
          </p:cNvSpPr>
          <p:nvPr>
            <p:ph idx="1"/>
          </p:nvPr>
        </p:nvSpPr>
        <p:spPr>
          <a:xfrm>
            <a:off x="739120" y="723441"/>
            <a:ext cx="8404880" cy="5378155"/>
          </a:xfrm>
        </p:spPr>
        <p:txBody>
          <a:bodyPr/>
          <a:lstStyle/>
          <a:p>
            <a:pPr marL="342900" indent="-342900">
              <a:lnSpc>
                <a:spcPct val="110000"/>
              </a:lnSpc>
            </a:pPr>
            <a:r>
              <a:rPr lang="en-US" dirty="0"/>
              <a:t>Joining (small) data into a large data pool</a:t>
            </a:r>
          </a:p>
          <a:p>
            <a:pPr marL="342900" indent="-342900">
              <a:lnSpc>
                <a:spcPct val="110000"/>
              </a:lnSpc>
            </a:pPr>
            <a:r>
              <a:rPr lang="en-US" dirty="0"/>
              <a:t>Open-access, archiving and re-using your data</a:t>
            </a:r>
          </a:p>
          <a:p>
            <a:pPr marL="342900" indent="-342900">
              <a:lnSpc>
                <a:spcPct val="110000"/>
              </a:lnSpc>
            </a:pPr>
            <a:r>
              <a:rPr lang="en-US" dirty="0"/>
              <a:t>Citation record for data through peer-reviewed publications</a:t>
            </a:r>
          </a:p>
          <a:p>
            <a:pPr marL="342900" indent="-342900">
              <a:lnSpc>
                <a:spcPct val="110000"/>
              </a:lnSpc>
            </a:pPr>
            <a:r>
              <a:rPr lang="en-US" dirty="0"/>
              <a:t>Easy online authoring/editorial process for authors, reviewers and editors</a:t>
            </a:r>
          </a:p>
          <a:p>
            <a:pPr marL="342900" indent="-342900">
              <a:lnSpc>
                <a:spcPct val="110000"/>
              </a:lnSpc>
            </a:pPr>
            <a:r>
              <a:rPr lang="en-US" dirty="0"/>
              <a:t>Innovative dissemination of atomized content</a:t>
            </a:r>
          </a:p>
          <a:p>
            <a:pPr marL="342900" indent="-342900">
              <a:lnSpc>
                <a:spcPct val="110000"/>
              </a:lnSpc>
            </a:pPr>
            <a:r>
              <a:rPr lang="en-US" dirty="0"/>
              <a:t>Very low-cost! Free in the launch phase, thereafter at fee that anyone can afford! </a:t>
            </a:r>
          </a:p>
          <a:p>
            <a:pPr marL="342900" indent="-342900">
              <a:lnSpc>
                <a:spcPct val="110000"/>
              </a:lnSpc>
            </a:pPr>
            <a:endParaRPr lang="en-US" dirty="0"/>
          </a:p>
          <a:p>
            <a:endParaRPr lang="bg-BG" dirty="0"/>
          </a:p>
        </p:txBody>
      </p:sp>
    </p:spTree>
    <p:extLst>
      <p:ext uri="{BB962C8B-B14F-4D97-AF65-F5344CB8AC3E}">
        <p14:creationId xmlns:p14="http://schemas.microsoft.com/office/powerpoint/2010/main" val="6919527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26" y="688932"/>
            <a:ext cx="8744857" cy="782604"/>
          </a:xfrm>
        </p:spPr>
        <p:txBody>
          <a:bodyPr/>
          <a:lstStyle/>
          <a:p>
            <a:pPr algn="r"/>
            <a:r>
              <a:rPr lang="en-US" sz="4000" dirty="0" smtClean="0">
                <a:solidFill>
                  <a:schemeClr val="tx1"/>
                </a:solidFill>
              </a:rPr>
              <a:t>BDJ will make your data count by:</a:t>
            </a:r>
            <a:endParaRPr lang="bg-BG" sz="4000" dirty="0">
              <a:solidFill>
                <a:schemeClr val="tx1"/>
              </a:solidFill>
            </a:endParaRPr>
          </a:p>
        </p:txBody>
      </p:sp>
      <p:sp>
        <p:nvSpPr>
          <p:cNvPr id="3" name="Content Placeholder 2"/>
          <p:cNvSpPr>
            <a:spLocks noGrp="1"/>
          </p:cNvSpPr>
          <p:nvPr>
            <p:ph idx="1"/>
          </p:nvPr>
        </p:nvSpPr>
        <p:spPr>
          <a:xfrm>
            <a:off x="387626" y="1703382"/>
            <a:ext cx="8756374" cy="4525963"/>
          </a:xfrm>
        </p:spPr>
        <p:txBody>
          <a:bodyPr/>
          <a:lstStyle/>
          <a:p>
            <a:pPr marL="801688" indent="-265113"/>
            <a:r>
              <a:rPr lang="en-US" dirty="0">
                <a:solidFill>
                  <a:srgbClr val="CC0000"/>
                </a:solidFill>
              </a:rPr>
              <a:t>Collating</a:t>
            </a:r>
            <a:r>
              <a:rPr lang="en-US" dirty="0" smtClean="0">
                <a:solidFill>
                  <a:srgbClr val="FFFF00"/>
                </a:solidFill>
              </a:rPr>
              <a:t> </a:t>
            </a:r>
            <a:r>
              <a:rPr lang="en-US" dirty="0" smtClean="0"/>
              <a:t>(small) data into a large data pool</a:t>
            </a:r>
            <a:endParaRPr lang="en-US" dirty="0" smtClean="0">
              <a:solidFill>
                <a:srgbClr val="FFFF00"/>
              </a:solidFill>
            </a:endParaRPr>
          </a:p>
          <a:p>
            <a:pPr marL="801688" indent="-265113"/>
            <a:r>
              <a:rPr lang="en-GB" dirty="0">
                <a:solidFill>
                  <a:srgbClr val="CC0000"/>
                </a:solidFill>
              </a:rPr>
              <a:t>Open-access, archiving </a:t>
            </a:r>
            <a:r>
              <a:rPr lang="en-GB" dirty="0" smtClean="0"/>
              <a:t>and </a:t>
            </a:r>
            <a:r>
              <a:rPr lang="en-GB" dirty="0">
                <a:solidFill>
                  <a:srgbClr val="CC0000"/>
                </a:solidFill>
              </a:rPr>
              <a:t>re-using </a:t>
            </a:r>
            <a:r>
              <a:rPr lang="en-GB" dirty="0" smtClean="0"/>
              <a:t>your data through data aggregators </a:t>
            </a:r>
          </a:p>
          <a:p>
            <a:pPr marL="801688" indent="-265113"/>
            <a:r>
              <a:rPr lang="en-GB" dirty="0" smtClean="0"/>
              <a:t>Providing </a:t>
            </a:r>
            <a:r>
              <a:rPr lang="en-GB" dirty="0">
                <a:solidFill>
                  <a:srgbClr val="CC0000"/>
                </a:solidFill>
              </a:rPr>
              <a:t> citation record </a:t>
            </a:r>
            <a:r>
              <a:rPr lang="en-GB" dirty="0" smtClean="0"/>
              <a:t>and creditability for data through peer-reviewed publications</a:t>
            </a:r>
            <a:endParaRPr lang="en-GB" dirty="0" smtClean="0">
              <a:solidFill>
                <a:srgbClr val="FFFF00"/>
              </a:solidFill>
            </a:endParaRPr>
          </a:p>
          <a:p>
            <a:pPr marL="801688" indent="-265113"/>
            <a:r>
              <a:rPr lang="en-GB" dirty="0">
                <a:solidFill>
                  <a:srgbClr val="CC0000"/>
                </a:solidFill>
              </a:rPr>
              <a:t>Using innovative dissemination </a:t>
            </a:r>
            <a:r>
              <a:rPr lang="en-GB" dirty="0" smtClean="0"/>
              <a:t>of atomized content</a:t>
            </a:r>
          </a:p>
          <a:p>
            <a:pPr marL="801688" indent="-265113"/>
            <a:r>
              <a:rPr lang="en-US" dirty="0">
                <a:solidFill>
                  <a:srgbClr val="CC0000"/>
                </a:solidFill>
              </a:rPr>
              <a:t>Low-cost model: </a:t>
            </a:r>
            <a:r>
              <a:rPr lang="en-US" dirty="0" smtClean="0"/>
              <a:t>Free in the launch phase, thereafter at a fee that anyone can afford! </a:t>
            </a:r>
            <a:endParaRPr lang="bg-BG" dirty="0" smtClean="0"/>
          </a:p>
          <a:p>
            <a:endParaRPr lang="bg-BG" dirty="0"/>
          </a:p>
        </p:txBody>
      </p:sp>
    </p:spTree>
    <p:extLst>
      <p:ext uri="{BB962C8B-B14F-4D97-AF65-F5344CB8AC3E}">
        <p14:creationId xmlns:p14="http://schemas.microsoft.com/office/powerpoint/2010/main" val="41375914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2" cstate="print"/>
          <a:srcRect/>
          <a:stretch>
            <a:fillRect/>
          </a:stretch>
        </p:blipFill>
        <p:spPr bwMode="auto">
          <a:xfrm>
            <a:off x="236907" y="151084"/>
            <a:ext cx="3102785" cy="2018183"/>
          </a:xfrm>
          <a:prstGeom prst="rect">
            <a:avLst/>
          </a:prstGeom>
          <a:noFill/>
          <a:ln w="9525">
            <a:noFill/>
            <a:miter lim="800000"/>
            <a:headEnd/>
            <a:tailEnd/>
          </a:ln>
        </p:spPr>
      </p:pic>
      <p:pic>
        <p:nvPicPr>
          <p:cNvPr id="188419" name="Picture 3"/>
          <p:cNvPicPr>
            <a:picLocks noChangeAspect="1" noChangeArrowheads="1"/>
          </p:cNvPicPr>
          <p:nvPr/>
        </p:nvPicPr>
        <p:blipFill>
          <a:blip r:embed="rId3" cstate="print"/>
          <a:srcRect/>
          <a:stretch>
            <a:fillRect/>
          </a:stretch>
        </p:blipFill>
        <p:spPr bwMode="auto">
          <a:xfrm>
            <a:off x="4701903" y="437747"/>
            <a:ext cx="3305152" cy="2149810"/>
          </a:xfrm>
          <a:prstGeom prst="rect">
            <a:avLst/>
          </a:prstGeom>
          <a:noFill/>
          <a:ln w="9525">
            <a:noFill/>
            <a:miter lim="800000"/>
            <a:headEnd/>
            <a:tailEnd/>
          </a:ln>
        </p:spPr>
      </p:pic>
      <p:cxnSp>
        <p:nvCxnSpPr>
          <p:cNvPr id="14" name="Curved Connector 13"/>
          <p:cNvCxnSpPr/>
          <p:nvPr/>
        </p:nvCxnSpPr>
        <p:spPr bwMode="auto">
          <a:xfrm rot="5400000">
            <a:off x="3112852" y="2101175"/>
            <a:ext cx="1809344" cy="1225685"/>
          </a:xfrm>
          <a:prstGeom prst="curvedConnector3">
            <a:avLst>
              <a:gd name="adj1" fmla="val 50000"/>
            </a:avLst>
          </a:prstGeom>
          <a:solidFill>
            <a:schemeClr val="accent1"/>
          </a:solidFill>
          <a:ln w="28575" cap="flat" cmpd="sng" algn="ctr">
            <a:solidFill>
              <a:srgbClr val="CC0000"/>
            </a:solidFill>
            <a:prstDash val="solid"/>
            <a:round/>
            <a:headEnd type="none" w="med" len="med"/>
            <a:tailEnd type="arrow"/>
          </a:ln>
          <a:effectLst/>
        </p:spPr>
      </p:cxnSp>
      <p:cxnSp>
        <p:nvCxnSpPr>
          <p:cNvPr id="15" name="Curved Connector 14"/>
          <p:cNvCxnSpPr/>
          <p:nvPr/>
        </p:nvCxnSpPr>
        <p:spPr bwMode="auto">
          <a:xfrm rot="16200000" flipH="1">
            <a:off x="3244174" y="4034455"/>
            <a:ext cx="690666" cy="447473"/>
          </a:xfrm>
          <a:prstGeom prst="curvedConnector3">
            <a:avLst>
              <a:gd name="adj1" fmla="val 50000"/>
            </a:avLst>
          </a:prstGeom>
          <a:solidFill>
            <a:schemeClr val="accent1"/>
          </a:solidFill>
          <a:ln w="28575" cap="flat" cmpd="sng" algn="ctr">
            <a:solidFill>
              <a:srgbClr val="CC0000"/>
            </a:solidFill>
            <a:prstDash val="solid"/>
            <a:round/>
            <a:headEnd type="none" w="med" len="med"/>
            <a:tailEnd type="arrow"/>
          </a:ln>
          <a:effectLst/>
        </p:spPr>
      </p:cxnSp>
      <p:cxnSp>
        <p:nvCxnSpPr>
          <p:cNvPr id="21" name="Curved Connector 20"/>
          <p:cNvCxnSpPr/>
          <p:nvPr/>
        </p:nvCxnSpPr>
        <p:spPr bwMode="auto">
          <a:xfrm>
            <a:off x="3483980" y="1064871"/>
            <a:ext cx="1165841" cy="413733"/>
          </a:xfrm>
          <a:prstGeom prst="curvedConnector3">
            <a:avLst>
              <a:gd name="adj1" fmla="val 50000"/>
            </a:avLst>
          </a:prstGeom>
          <a:solidFill>
            <a:schemeClr val="accent1"/>
          </a:solidFill>
          <a:ln w="28575" cap="flat" cmpd="sng" algn="ctr">
            <a:solidFill>
              <a:srgbClr val="CC0000"/>
            </a:solidFill>
            <a:prstDash val="solid"/>
            <a:round/>
            <a:headEnd type="none" w="med" len="med"/>
            <a:tailEnd type="arrow"/>
          </a:ln>
          <a:effectLst/>
        </p:spPr>
      </p:cxnSp>
      <p:grpSp>
        <p:nvGrpSpPr>
          <p:cNvPr id="2" name="Group 26"/>
          <p:cNvGrpSpPr/>
          <p:nvPr/>
        </p:nvGrpSpPr>
        <p:grpSpPr>
          <a:xfrm>
            <a:off x="7812540" y="4776281"/>
            <a:ext cx="1331460" cy="2081719"/>
            <a:chOff x="2209407" y="505838"/>
            <a:chExt cx="4076943" cy="6118698"/>
          </a:xfrm>
        </p:grpSpPr>
        <p:pic>
          <p:nvPicPr>
            <p:cNvPr id="28" name="Picture 27" descr="Pages from 55-Dolin_Penev_Linz_Biol_Beitr_2004.jpg"/>
            <p:cNvPicPr>
              <a:picLocks noChangeAspect="1"/>
            </p:cNvPicPr>
            <p:nvPr/>
          </p:nvPicPr>
          <p:blipFill>
            <a:blip r:embed="rId4" cstate="print"/>
            <a:stretch>
              <a:fillRect/>
            </a:stretch>
          </p:blipFill>
          <p:spPr>
            <a:xfrm>
              <a:off x="2209407" y="505838"/>
              <a:ext cx="4076943" cy="6118698"/>
            </a:xfrm>
            <a:prstGeom prst="rect">
              <a:avLst/>
            </a:prstGeom>
          </p:spPr>
        </p:pic>
        <p:pic>
          <p:nvPicPr>
            <p:cNvPr id="29" name="Picture 2"/>
            <p:cNvPicPr>
              <a:picLocks noChangeAspect="1" noChangeArrowheads="1"/>
            </p:cNvPicPr>
            <p:nvPr/>
          </p:nvPicPr>
          <p:blipFill>
            <a:blip r:embed="rId5" cstate="print"/>
            <a:srcRect/>
            <a:stretch>
              <a:fillRect/>
            </a:stretch>
          </p:blipFill>
          <p:spPr bwMode="auto">
            <a:xfrm>
              <a:off x="4416359" y="4786008"/>
              <a:ext cx="1828800" cy="1828800"/>
            </a:xfrm>
            <a:prstGeom prst="rect">
              <a:avLst/>
            </a:prstGeom>
            <a:noFill/>
            <a:ln w="9525">
              <a:noFill/>
              <a:miter lim="800000"/>
              <a:headEnd/>
              <a:tailEnd/>
            </a:ln>
          </p:spPr>
        </p:pic>
      </p:grpSp>
      <p:sp>
        <p:nvSpPr>
          <p:cNvPr id="46" name="Right Arrow 45"/>
          <p:cNvSpPr/>
          <p:nvPr/>
        </p:nvSpPr>
        <p:spPr bwMode="auto">
          <a:xfrm flipV="1">
            <a:off x="7295744" y="5265582"/>
            <a:ext cx="428018" cy="65175"/>
          </a:xfrm>
          <a:prstGeom prst="rightArrow">
            <a:avLst/>
          </a:prstGeom>
          <a:solidFill>
            <a:srgbClr val="00B050"/>
          </a:solidFill>
          <a:ln w="63500" cap="flat" cmpd="sng" algn="ctr">
            <a:solidFill>
              <a:srgbClr val="00B050"/>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pic>
        <p:nvPicPr>
          <p:cNvPr id="188422" name="Picture 6"/>
          <p:cNvPicPr>
            <a:picLocks noChangeAspect="1" noChangeArrowheads="1"/>
          </p:cNvPicPr>
          <p:nvPr/>
        </p:nvPicPr>
        <p:blipFill>
          <a:blip r:embed="rId6" cstate="print"/>
          <a:srcRect/>
          <a:stretch>
            <a:fillRect/>
          </a:stretch>
        </p:blipFill>
        <p:spPr bwMode="auto">
          <a:xfrm>
            <a:off x="254766" y="2848518"/>
            <a:ext cx="3038064" cy="2073308"/>
          </a:xfrm>
          <a:prstGeom prst="rect">
            <a:avLst/>
          </a:prstGeom>
          <a:noFill/>
          <a:ln w="9525">
            <a:noFill/>
            <a:miter lim="800000"/>
            <a:headEnd/>
            <a:tailEnd/>
          </a:ln>
        </p:spPr>
      </p:pic>
      <p:pic>
        <p:nvPicPr>
          <p:cNvPr id="188423" name="Picture 7"/>
          <p:cNvPicPr>
            <a:picLocks noChangeAspect="1" noChangeArrowheads="1"/>
          </p:cNvPicPr>
          <p:nvPr/>
        </p:nvPicPr>
        <p:blipFill>
          <a:blip r:embed="rId7" cstate="print"/>
          <a:srcRect/>
          <a:stretch>
            <a:fillRect/>
          </a:stretch>
        </p:blipFill>
        <p:spPr bwMode="auto">
          <a:xfrm>
            <a:off x="821803" y="5736220"/>
            <a:ext cx="648182" cy="648182"/>
          </a:xfrm>
          <a:prstGeom prst="rect">
            <a:avLst/>
          </a:prstGeom>
          <a:noFill/>
          <a:ln w="9525">
            <a:noFill/>
            <a:miter lim="800000"/>
            <a:headEnd/>
            <a:tailEnd/>
          </a:ln>
        </p:spPr>
      </p:pic>
      <p:pic>
        <p:nvPicPr>
          <p:cNvPr id="188425" name="Picture 9"/>
          <p:cNvPicPr>
            <a:picLocks noChangeAspect="1" noChangeArrowheads="1"/>
          </p:cNvPicPr>
          <p:nvPr/>
        </p:nvPicPr>
        <p:blipFill>
          <a:blip r:embed="rId8" cstate="print"/>
          <a:srcRect/>
          <a:stretch>
            <a:fillRect/>
          </a:stretch>
        </p:blipFill>
        <p:spPr bwMode="auto">
          <a:xfrm>
            <a:off x="1898251" y="5743933"/>
            <a:ext cx="671331" cy="671331"/>
          </a:xfrm>
          <a:prstGeom prst="rect">
            <a:avLst/>
          </a:prstGeom>
          <a:noFill/>
          <a:ln w="9525">
            <a:noFill/>
            <a:miter lim="800000"/>
            <a:headEnd/>
            <a:tailEnd/>
          </a:ln>
        </p:spPr>
      </p:pic>
      <p:sp>
        <p:nvSpPr>
          <p:cNvPr id="57" name="Down Arrow 56"/>
          <p:cNvSpPr/>
          <p:nvPr/>
        </p:nvSpPr>
        <p:spPr bwMode="auto">
          <a:xfrm>
            <a:off x="1562582" y="5197033"/>
            <a:ext cx="184615" cy="451413"/>
          </a:xfrm>
          <a:prstGeom prst="downArrow">
            <a:avLst/>
          </a:prstGeom>
          <a:solidFill>
            <a:schemeClr val="accent1"/>
          </a:solidFill>
          <a:ln w="31750"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pic>
        <p:nvPicPr>
          <p:cNvPr id="188426" name="Picture 10"/>
          <p:cNvPicPr>
            <a:picLocks noChangeAspect="1" noChangeArrowheads="1"/>
          </p:cNvPicPr>
          <p:nvPr/>
        </p:nvPicPr>
        <p:blipFill>
          <a:blip r:embed="rId9" cstate="print"/>
          <a:srcRect/>
          <a:stretch>
            <a:fillRect/>
          </a:stretch>
        </p:blipFill>
        <p:spPr bwMode="auto">
          <a:xfrm>
            <a:off x="735134" y="4931244"/>
            <a:ext cx="1947999" cy="1492738"/>
          </a:xfrm>
          <a:prstGeom prst="rect">
            <a:avLst/>
          </a:prstGeom>
          <a:noFill/>
          <a:ln w="9525">
            <a:noFill/>
            <a:miter lim="800000"/>
            <a:headEnd/>
            <a:tailEnd/>
          </a:ln>
        </p:spPr>
      </p:pic>
      <p:sp>
        <p:nvSpPr>
          <p:cNvPr id="60" name="Rectangle 59"/>
          <p:cNvSpPr/>
          <p:nvPr/>
        </p:nvSpPr>
        <p:spPr>
          <a:xfrm>
            <a:off x="890910" y="6399752"/>
            <a:ext cx="1495922" cy="307777"/>
          </a:xfrm>
          <a:prstGeom prst="rect">
            <a:avLst/>
          </a:prstGeom>
        </p:spPr>
        <p:txBody>
          <a:bodyPr wrap="square">
            <a:spAutoFit/>
          </a:bodyPr>
          <a:lstStyle/>
          <a:p>
            <a:pPr algn="ctr"/>
            <a:r>
              <a:rPr lang="en-US" sz="1400" b="1" dirty="0" smtClean="0">
                <a:latin typeface="Calibri" pitchFamily="34" charset="0"/>
                <a:ea typeface="Adobe Song Std L" pitchFamily="18" charset="-128"/>
                <a:cs typeface="Calibri" pitchFamily="34" charset="0"/>
              </a:rPr>
              <a:t>Primary data</a:t>
            </a:r>
            <a:endParaRPr lang="bg-BG" b="1" dirty="0">
              <a:latin typeface="Calibri" pitchFamily="34" charset="0"/>
              <a:ea typeface="Adobe Song Std L" pitchFamily="18" charset="-128"/>
              <a:cs typeface="Calibri" pitchFamily="34" charset="0"/>
            </a:endParaRPr>
          </a:p>
        </p:txBody>
      </p:sp>
      <p:sp>
        <p:nvSpPr>
          <p:cNvPr id="61" name="Rectangle 60"/>
          <p:cNvSpPr/>
          <p:nvPr/>
        </p:nvSpPr>
        <p:spPr>
          <a:xfrm>
            <a:off x="4664257" y="6163418"/>
            <a:ext cx="1915909" cy="261610"/>
          </a:xfrm>
          <a:prstGeom prst="rect">
            <a:avLst/>
          </a:prstGeom>
        </p:spPr>
        <p:txBody>
          <a:bodyPr wrap="none">
            <a:spAutoFit/>
          </a:bodyPr>
          <a:lstStyle/>
          <a:p>
            <a:r>
              <a:rPr lang="en-US" sz="1100" dirty="0" smtClean="0">
                <a:latin typeface="Calibri" pitchFamily="34" charset="0"/>
                <a:ea typeface="Adobe Song Std L" pitchFamily="18" charset="-128"/>
                <a:cs typeface="Calibri" pitchFamily="34" charset="0"/>
              </a:rPr>
              <a:t>Drawings: slavenapeneva.com</a:t>
            </a:r>
            <a:endParaRPr lang="bg-BG" sz="1200" dirty="0">
              <a:latin typeface="Calibri" pitchFamily="34" charset="0"/>
              <a:ea typeface="Adobe Song Std L" pitchFamily="18" charset="-128"/>
              <a:cs typeface="Calibri" pitchFamily="34" charset="0"/>
            </a:endParaRPr>
          </a:p>
        </p:txBody>
      </p:sp>
      <p:pic>
        <p:nvPicPr>
          <p:cNvPr id="62" name="Picture 2"/>
          <p:cNvPicPr>
            <a:picLocks noChangeAspect="1" noChangeArrowheads="1"/>
          </p:cNvPicPr>
          <p:nvPr/>
        </p:nvPicPr>
        <p:blipFill>
          <a:blip r:embed="rId10" cstate="print"/>
          <a:srcRect/>
          <a:stretch>
            <a:fillRect/>
          </a:stretch>
        </p:blipFill>
        <p:spPr bwMode="auto">
          <a:xfrm>
            <a:off x="3915507" y="3540368"/>
            <a:ext cx="3313588" cy="2149691"/>
          </a:xfrm>
          <a:prstGeom prst="rect">
            <a:avLst/>
          </a:prstGeom>
          <a:noFill/>
          <a:ln w="9525">
            <a:noFill/>
            <a:miter lim="800000"/>
            <a:headEnd/>
            <a:tailEnd/>
          </a:ln>
        </p:spPr>
      </p:pic>
    </p:spTree>
    <p:extLst>
      <p:ext uri="{BB962C8B-B14F-4D97-AF65-F5344CB8AC3E}">
        <p14:creationId xmlns:p14="http://schemas.microsoft.com/office/powerpoint/2010/main" val="1521695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84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84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84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84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8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experts say?</a:t>
            </a:r>
            <a:endParaRPr lang="bg-BG" dirty="0"/>
          </a:p>
        </p:txBody>
      </p:sp>
      <p:sp>
        <p:nvSpPr>
          <p:cNvPr id="3" name="Content Placeholder 2"/>
          <p:cNvSpPr>
            <a:spLocks noGrp="1"/>
          </p:cNvSpPr>
          <p:nvPr>
            <p:ph idx="1"/>
          </p:nvPr>
        </p:nvSpPr>
        <p:spPr>
          <a:xfrm>
            <a:off x="369560" y="723441"/>
            <a:ext cx="8616396" cy="5378155"/>
          </a:xfrm>
        </p:spPr>
        <p:txBody>
          <a:bodyPr/>
          <a:lstStyle/>
          <a:p>
            <a:pPr>
              <a:buNone/>
            </a:pPr>
            <a:r>
              <a:rPr lang="en-US" dirty="0"/>
              <a:t> 	</a:t>
            </a:r>
          </a:p>
          <a:p>
            <a:pPr>
              <a:buNone/>
            </a:pPr>
            <a:r>
              <a:rPr lang="en-US" dirty="0" smtClean="0"/>
              <a:t>"</a:t>
            </a:r>
            <a:r>
              <a:rPr lang="en-US" dirty="0"/>
              <a:t>Science is a combination of gathering facts and making theories; neither can progress on its own. </a:t>
            </a:r>
            <a:r>
              <a:rPr lang="en-US" dirty="0" smtClean="0"/>
              <a:t>[...]</a:t>
            </a:r>
          </a:p>
          <a:p>
            <a:pPr>
              <a:buNone/>
            </a:pPr>
            <a:r>
              <a:rPr lang="en-US" dirty="0" smtClean="0"/>
              <a:t> </a:t>
            </a:r>
            <a:r>
              <a:rPr lang="en-US" dirty="0"/>
              <a:t>In the history of science, the laborious accumulation of facts is the dominant mode, not a novelty."</a:t>
            </a:r>
          </a:p>
          <a:p>
            <a:pPr>
              <a:buNone/>
            </a:pPr>
            <a:endParaRPr lang="en-US" dirty="0"/>
          </a:p>
          <a:p>
            <a:pPr algn="r">
              <a:buNone/>
            </a:pPr>
            <a:r>
              <a:rPr lang="en-US" dirty="0"/>
              <a:t>Peter </a:t>
            </a:r>
            <a:r>
              <a:rPr lang="en-US" dirty="0" err="1"/>
              <a:t>Norvig</a:t>
            </a:r>
            <a:r>
              <a:rPr lang="en-US" dirty="0"/>
              <a:t>, Director of Research </a:t>
            </a:r>
            <a:r>
              <a:rPr lang="en-US" dirty="0" smtClean="0"/>
              <a:t>@ Google </a:t>
            </a:r>
            <a:r>
              <a:rPr lang="en-US" dirty="0"/>
              <a:t>Inc.</a:t>
            </a:r>
            <a:endParaRPr lang="bg-BG" dirty="0"/>
          </a:p>
        </p:txBody>
      </p:sp>
    </p:spTree>
    <p:extLst>
      <p:ext uri="{BB962C8B-B14F-4D97-AF65-F5344CB8AC3E}">
        <p14:creationId xmlns:p14="http://schemas.microsoft.com/office/powerpoint/2010/main" val="3707748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343" y="629823"/>
            <a:ext cx="7772400" cy="860701"/>
          </a:xfrm>
        </p:spPr>
        <p:txBody>
          <a:bodyPr/>
          <a:lstStyle/>
          <a:p>
            <a:pPr eaLnBrk="1" hangingPunct="1">
              <a:defRPr/>
            </a:pPr>
            <a:r>
              <a:rPr lang="en-US" sz="4800" dirty="0">
                <a:solidFill>
                  <a:schemeClr val="accent3">
                    <a:lumMod val="50000"/>
                  </a:schemeClr>
                </a:solidFill>
              </a:rPr>
              <a:t>Thank you for your attention!</a:t>
            </a:r>
          </a:p>
        </p:txBody>
      </p:sp>
      <p:pic>
        <p:nvPicPr>
          <p:cNvPr id="4101" name="Picture 4"/>
          <p:cNvPicPr>
            <a:picLocks noChangeAspect="1" noChangeArrowheads="1"/>
          </p:cNvPicPr>
          <p:nvPr/>
        </p:nvPicPr>
        <p:blipFill>
          <a:blip r:embed="rId3" cstate="print"/>
          <a:srcRect/>
          <a:stretch>
            <a:fillRect/>
          </a:stretch>
        </p:blipFill>
        <p:spPr bwMode="auto">
          <a:xfrm>
            <a:off x="756000" y="5911200"/>
            <a:ext cx="1911350" cy="508000"/>
          </a:xfrm>
          <a:prstGeom prst="rect">
            <a:avLst/>
          </a:prstGeom>
          <a:noFill/>
          <a:ln w="9525">
            <a:noFill/>
            <a:miter lim="800000"/>
            <a:headEnd/>
            <a:tailEnd/>
          </a:ln>
        </p:spPr>
      </p:pic>
      <p:pic>
        <p:nvPicPr>
          <p:cNvPr id="9" name="Picture 8" descr="BiodiversityDataJournal-Cover.jpg"/>
          <p:cNvPicPr>
            <a:picLocks noChangeAspect="1"/>
          </p:cNvPicPr>
          <p:nvPr/>
        </p:nvPicPr>
        <p:blipFill>
          <a:blip r:embed="rId4" cstate="print"/>
          <a:stretch>
            <a:fillRect/>
          </a:stretch>
        </p:blipFill>
        <p:spPr>
          <a:xfrm>
            <a:off x="3230217" y="1781510"/>
            <a:ext cx="2832653" cy="4165417"/>
          </a:xfrm>
          <a:prstGeom prst="rect">
            <a:avLst/>
          </a:prstGeom>
        </p:spPr>
      </p:pic>
      <p:sp>
        <p:nvSpPr>
          <p:cNvPr id="10" name="Rectangle 9"/>
          <p:cNvSpPr/>
          <p:nvPr/>
        </p:nvSpPr>
        <p:spPr>
          <a:xfrm>
            <a:off x="2648137" y="6053247"/>
            <a:ext cx="4168734" cy="369332"/>
          </a:xfrm>
          <a:prstGeom prst="rect">
            <a:avLst/>
          </a:prstGeom>
        </p:spPr>
        <p:txBody>
          <a:bodyPr wrap="square">
            <a:spAutoFit/>
          </a:bodyPr>
          <a:lstStyle/>
          <a:p>
            <a:pPr algn="ctr"/>
            <a:r>
              <a:rPr lang="en-US" sz="1800" b="1" dirty="0" smtClean="0"/>
              <a:t>pensoft.net/journals/</a:t>
            </a:r>
            <a:r>
              <a:rPr lang="en-US" sz="1800" b="1" dirty="0" err="1" smtClean="0"/>
              <a:t>bdj</a:t>
            </a:r>
            <a:endParaRPr lang="bg-BG" b="1" dirty="0"/>
          </a:p>
        </p:txBody>
      </p:sp>
      <p:sp>
        <p:nvSpPr>
          <p:cNvPr id="14" name="Text Box 32"/>
          <p:cNvSpPr txBox="1">
            <a:spLocks noChangeArrowheads="1"/>
          </p:cNvSpPr>
          <p:nvPr/>
        </p:nvSpPr>
        <p:spPr bwMode="auto">
          <a:xfrm>
            <a:off x="7826338" y="6026140"/>
            <a:ext cx="747528" cy="301667"/>
          </a:xfrm>
          <a:prstGeom prst="rect">
            <a:avLst/>
          </a:prstGeom>
          <a:noFill/>
          <a:ln w="9525">
            <a:noFill/>
            <a:miter lim="800000"/>
            <a:headEnd/>
            <a:tailEnd/>
          </a:ln>
        </p:spPr>
        <p:txBody>
          <a:bodyPr wrap="none">
            <a:spAutoFit/>
          </a:bodyPr>
          <a:lstStyle/>
          <a:p>
            <a:pPr>
              <a:tabLst>
                <a:tab pos="533400" algn="l"/>
              </a:tabLst>
            </a:pPr>
            <a:r>
              <a:rPr lang="en-US" sz="2000" dirty="0" err="1" smtClean="0">
                <a:latin typeface="Helvetica" pitchFamily="-48" charset="0"/>
              </a:rPr>
              <a:t>ViBRANT</a:t>
            </a:r>
            <a:endParaRPr lang="en-US" sz="2000" dirty="0">
              <a:latin typeface="Helvetica" pitchFamily="-48" charset="0"/>
            </a:endParaRPr>
          </a:p>
        </p:txBody>
      </p:sp>
      <p:grpSp>
        <p:nvGrpSpPr>
          <p:cNvPr id="15" name="Group 39"/>
          <p:cNvGrpSpPr>
            <a:grpSpLocks/>
          </p:cNvGrpSpPr>
          <p:nvPr/>
        </p:nvGrpSpPr>
        <p:grpSpPr bwMode="auto">
          <a:xfrm>
            <a:off x="7232426" y="5529062"/>
            <a:ext cx="1341440" cy="984386"/>
            <a:chOff x="647" y="753"/>
            <a:chExt cx="2611" cy="1612"/>
          </a:xfrm>
        </p:grpSpPr>
        <p:pic>
          <p:nvPicPr>
            <p:cNvPr id="16" name="Picture 38" descr="ViBRANT Logo No Text-Large"/>
            <p:cNvPicPr>
              <a:picLocks noChangeAspect="1" noChangeArrowheads="1"/>
            </p:cNvPicPr>
            <p:nvPr/>
          </p:nvPicPr>
          <p:blipFill>
            <a:blip r:embed="rId5" cstate="print"/>
            <a:srcRect/>
            <a:stretch>
              <a:fillRect/>
            </a:stretch>
          </p:blipFill>
          <p:spPr bwMode="auto">
            <a:xfrm>
              <a:off x="647" y="753"/>
              <a:ext cx="2008" cy="1305"/>
            </a:xfrm>
            <a:prstGeom prst="rect">
              <a:avLst/>
            </a:prstGeom>
            <a:noFill/>
          </p:spPr>
        </p:pic>
        <p:sp>
          <p:nvSpPr>
            <p:cNvPr id="17" name="Text Box 32"/>
            <p:cNvSpPr txBox="1">
              <a:spLocks noChangeArrowheads="1"/>
            </p:cNvSpPr>
            <p:nvPr/>
          </p:nvSpPr>
          <p:spPr bwMode="auto">
            <a:xfrm>
              <a:off x="1803" y="1567"/>
              <a:ext cx="1455" cy="494"/>
            </a:xfrm>
            <a:prstGeom prst="rect">
              <a:avLst/>
            </a:prstGeom>
            <a:noFill/>
            <a:ln w="9525">
              <a:noFill/>
              <a:miter lim="800000"/>
              <a:headEnd/>
              <a:tailEnd/>
            </a:ln>
          </p:spPr>
          <p:txBody>
            <a:bodyPr wrap="none">
              <a:spAutoFit/>
            </a:bodyPr>
            <a:lstStyle/>
            <a:p>
              <a:pPr>
                <a:tabLst>
                  <a:tab pos="533400" algn="l"/>
                </a:tabLst>
              </a:pPr>
              <a:r>
                <a:rPr lang="en-US" sz="2000" dirty="0" err="1" smtClean="0">
                  <a:latin typeface="Helvetica" pitchFamily="-48" charset="0"/>
                </a:rPr>
                <a:t>ViBRANT</a:t>
              </a:r>
              <a:endParaRPr lang="en-US" sz="2000" dirty="0">
                <a:latin typeface="Helvetica" pitchFamily="-48" charset="0"/>
              </a:endParaRPr>
            </a:p>
          </p:txBody>
        </p:sp>
        <p:sp>
          <p:nvSpPr>
            <p:cNvPr id="18" name="Text Box 33"/>
            <p:cNvSpPr txBox="1">
              <a:spLocks noChangeArrowheads="1"/>
            </p:cNvSpPr>
            <p:nvPr/>
          </p:nvSpPr>
          <p:spPr bwMode="auto">
            <a:xfrm>
              <a:off x="1948" y="1836"/>
              <a:ext cx="360" cy="529"/>
            </a:xfrm>
            <a:prstGeom prst="rect">
              <a:avLst/>
            </a:prstGeom>
            <a:noFill/>
            <a:ln w="9525">
              <a:noFill/>
              <a:miter lim="800000"/>
              <a:headEnd/>
              <a:tailEnd/>
            </a:ln>
          </p:spPr>
          <p:txBody>
            <a:bodyPr wrap="none">
              <a:spAutoFit/>
            </a:bodyPr>
            <a:lstStyle/>
            <a:p>
              <a:endParaRPr lang="en-US" i="1" dirty="0"/>
            </a:p>
          </p:txBody>
        </p:sp>
      </p:grpSp>
    </p:spTree>
    <p:extLst>
      <p:ext uri="{BB962C8B-B14F-4D97-AF65-F5344CB8AC3E}">
        <p14:creationId xmlns:p14="http://schemas.microsoft.com/office/powerpoint/2010/main" val="1581112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2" cstate="print"/>
          <a:srcRect/>
          <a:stretch>
            <a:fillRect/>
          </a:stretch>
        </p:blipFill>
        <p:spPr bwMode="auto">
          <a:xfrm>
            <a:off x="467488" y="437588"/>
            <a:ext cx="3833953" cy="5477076"/>
          </a:xfrm>
          <a:prstGeom prst="rect">
            <a:avLst/>
          </a:prstGeom>
          <a:noFill/>
          <a:ln w="9525">
            <a:noFill/>
            <a:miter lim="800000"/>
            <a:headEnd/>
            <a:tailEnd/>
          </a:ln>
        </p:spPr>
      </p:pic>
      <p:pic>
        <p:nvPicPr>
          <p:cNvPr id="191491" name="Picture 3"/>
          <p:cNvPicPr>
            <a:picLocks noChangeAspect="1" noChangeArrowheads="1"/>
          </p:cNvPicPr>
          <p:nvPr/>
        </p:nvPicPr>
        <p:blipFill>
          <a:blip r:embed="rId3" cstate="print"/>
          <a:srcRect/>
          <a:stretch>
            <a:fillRect/>
          </a:stretch>
        </p:blipFill>
        <p:spPr bwMode="auto">
          <a:xfrm>
            <a:off x="4628023" y="437587"/>
            <a:ext cx="3856219" cy="5489280"/>
          </a:xfrm>
          <a:prstGeom prst="rect">
            <a:avLst/>
          </a:prstGeom>
          <a:noFill/>
          <a:ln w="9525">
            <a:noFill/>
            <a:miter lim="800000"/>
            <a:headEnd/>
            <a:tailEnd/>
          </a:ln>
        </p:spPr>
      </p:pic>
      <p:sp>
        <p:nvSpPr>
          <p:cNvPr id="5" name="Rectangle 4"/>
          <p:cNvSpPr/>
          <p:nvPr/>
        </p:nvSpPr>
        <p:spPr>
          <a:xfrm>
            <a:off x="2355448" y="6037911"/>
            <a:ext cx="4572000" cy="523220"/>
          </a:xfrm>
          <a:prstGeom prst="rect">
            <a:avLst/>
          </a:prstGeom>
        </p:spPr>
        <p:txBody>
          <a:bodyPr>
            <a:spAutoFit/>
          </a:bodyPr>
          <a:lstStyle/>
          <a:p>
            <a:pPr algn="ctr"/>
            <a:r>
              <a:rPr lang="en-US" sz="1400" b="1" dirty="0" smtClean="0"/>
              <a:t>… and some hundreds millions pages of biodiversity literature in various languages</a:t>
            </a:r>
            <a:endParaRPr lang="bg-BG" dirty="0"/>
          </a:p>
        </p:txBody>
      </p:sp>
      <p:sp>
        <p:nvSpPr>
          <p:cNvPr id="6" name="Rectangle 5"/>
          <p:cNvSpPr/>
          <p:nvPr/>
        </p:nvSpPr>
        <p:spPr bwMode="auto">
          <a:xfrm>
            <a:off x="1423686" y="2164466"/>
            <a:ext cx="763929" cy="127321"/>
          </a:xfrm>
          <a:prstGeom prst="rect">
            <a:avLst/>
          </a:prstGeom>
          <a:solidFill>
            <a:srgbClr val="C00000">
              <a:alpha val="33000"/>
            </a:srgbClr>
          </a:solidFill>
          <a:ln w="9525" cap="flat" cmpd="sng" algn="ctr">
            <a:solidFill>
              <a:srgbClr val="C00000">
                <a:alpha val="23000"/>
              </a:srgbClr>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sp>
        <p:nvSpPr>
          <p:cNvPr id="8" name="Rectangle 7"/>
          <p:cNvSpPr/>
          <p:nvPr/>
        </p:nvSpPr>
        <p:spPr bwMode="auto">
          <a:xfrm>
            <a:off x="2245487" y="2604304"/>
            <a:ext cx="1157469" cy="150470"/>
          </a:xfrm>
          <a:prstGeom prst="rect">
            <a:avLst/>
          </a:prstGeom>
          <a:solidFill>
            <a:srgbClr val="FFFF00">
              <a:alpha val="24000"/>
            </a:srgbClr>
          </a:solidFill>
          <a:ln w="9525"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sp>
        <p:nvSpPr>
          <p:cNvPr id="9" name="Rectangle 8"/>
          <p:cNvSpPr/>
          <p:nvPr/>
        </p:nvSpPr>
        <p:spPr bwMode="auto">
          <a:xfrm>
            <a:off x="3541853" y="2465408"/>
            <a:ext cx="474563" cy="115747"/>
          </a:xfrm>
          <a:prstGeom prst="rect">
            <a:avLst/>
          </a:prstGeom>
          <a:solidFill>
            <a:srgbClr val="FF0000">
              <a:alpha val="24000"/>
            </a:srgbClr>
          </a:solidFill>
          <a:ln w="9525"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sp>
        <p:nvSpPr>
          <p:cNvPr id="10" name="Rectangle 9"/>
          <p:cNvSpPr/>
          <p:nvPr/>
        </p:nvSpPr>
        <p:spPr bwMode="auto">
          <a:xfrm>
            <a:off x="949124" y="2338086"/>
            <a:ext cx="2083443" cy="115747"/>
          </a:xfrm>
          <a:prstGeom prst="rect">
            <a:avLst/>
          </a:prstGeom>
          <a:solidFill>
            <a:srgbClr val="FFC000">
              <a:alpha val="22000"/>
            </a:srgbClr>
          </a:solidFill>
          <a:ln w="9525"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sp>
        <p:nvSpPr>
          <p:cNvPr id="12" name="Rectangle 11"/>
          <p:cNvSpPr/>
          <p:nvPr/>
        </p:nvSpPr>
        <p:spPr bwMode="auto">
          <a:xfrm>
            <a:off x="902825" y="2766349"/>
            <a:ext cx="3183038" cy="2118167"/>
          </a:xfrm>
          <a:prstGeom prst="rect">
            <a:avLst/>
          </a:prstGeom>
          <a:solidFill>
            <a:srgbClr val="92D050">
              <a:alpha val="23000"/>
            </a:srgbClr>
          </a:solidFill>
          <a:ln w="9525"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sp>
        <p:nvSpPr>
          <p:cNvPr id="13" name="Rectangle 12"/>
          <p:cNvSpPr/>
          <p:nvPr/>
        </p:nvSpPr>
        <p:spPr bwMode="auto">
          <a:xfrm>
            <a:off x="2720051" y="1169043"/>
            <a:ext cx="925974" cy="162046"/>
          </a:xfrm>
          <a:prstGeom prst="rect">
            <a:avLst/>
          </a:prstGeom>
          <a:solidFill>
            <a:srgbClr val="00B050">
              <a:alpha val="25000"/>
            </a:srgbClr>
          </a:solidFill>
          <a:ln w="9525"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sp>
        <p:nvSpPr>
          <p:cNvPr id="14" name="Rectangle 13"/>
          <p:cNvSpPr/>
          <p:nvPr/>
        </p:nvSpPr>
        <p:spPr bwMode="auto">
          <a:xfrm>
            <a:off x="1273215" y="1365813"/>
            <a:ext cx="787079" cy="115746"/>
          </a:xfrm>
          <a:prstGeom prst="rect">
            <a:avLst/>
          </a:prstGeom>
          <a:solidFill>
            <a:srgbClr val="780621">
              <a:alpha val="25000"/>
            </a:srgbClr>
          </a:solidFill>
          <a:ln w="9525"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spTree>
    <p:extLst>
      <p:ext uri="{BB962C8B-B14F-4D97-AF65-F5344CB8AC3E}">
        <p14:creationId xmlns:p14="http://schemas.microsoft.com/office/powerpoint/2010/main" val="3632543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50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200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2000"/>
                                  </p:stCondLst>
                                  <p:childTnLst>
                                    <p:set>
                                      <p:cBhvr>
                                        <p:cTn id="23" dur="1" fill="hold">
                                          <p:stCondLst>
                                            <p:cond delay="0"/>
                                          </p:stCondLst>
                                        </p:cTn>
                                        <p:tgtEl>
                                          <p:spTgt spid="14"/>
                                        </p:tgtEl>
                                        <p:attrNameLst>
                                          <p:attrName>style.visibility</p:attrName>
                                        </p:attrNameLst>
                                      </p:cBhvr>
                                      <p:to>
                                        <p:strVal val="visible"/>
                                      </p:to>
                                    </p:set>
                                  </p:childTnLst>
                                </p:cTn>
                              </p:par>
                            </p:childTnLst>
                          </p:cTn>
                        </p:par>
                        <p:par>
                          <p:cTn id="24" fill="hold">
                            <p:stCondLst>
                              <p:cond delay="4500"/>
                            </p:stCondLst>
                            <p:childTnLst>
                              <p:par>
                                <p:cTn id="25" presetID="1" presetClass="entr" presetSubtype="0" fill="hold" grpId="0" nodeType="afterEffect">
                                  <p:stCondLst>
                                    <p:cond delay="200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9442" name="Picture 2"/>
          <p:cNvPicPr>
            <a:picLocks noChangeAspect="1" noChangeArrowheads="1"/>
          </p:cNvPicPr>
          <p:nvPr/>
        </p:nvPicPr>
        <p:blipFill>
          <a:blip r:embed="rId2" cstate="print"/>
          <a:srcRect/>
          <a:stretch>
            <a:fillRect/>
          </a:stretch>
        </p:blipFill>
        <p:spPr bwMode="auto">
          <a:xfrm>
            <a:off x="2278850" y="2227634"/>
            <a:ext cx="4511058" cy="2934184"/>
          </a:xfrm>
          <a:prstGeom prst="rect">
            <a:avLst/>
          </a:prstGeom>
          <a:noFill/>
          <a:ln w="9525">
            <a:noFill/>
            <a:miter lim="800000"/>
            <a:headEnd/>
            <a:tailEnd/>
          </a:ln>
        </p:spPr>
      </p:pic>
      <p:sp>
        <p:nvSpPr>
          <p:cNvPr id="6" name="Rectangle 5"/>
          <p:cNvSpPr/>
          <p:nvPr/>
        </p:nvSpPr>
        <p:spPr>
          <a:xfrm>
            <a:off x="2198451" y="5665805"/>
            <a:ext cx="4572000" cy="830997"/>
          </a:xfrm>
          <a:prstGeom prst="rect">
            <a:avLst/>
          </a:prstGeom>
        </p:spPr>
        <p:txBody>
          <a:bodyPr>
            <a:spAutoFit/>
          </a:bodyPr>
          <a:lstStyle/>
          <a:p>
            <a:pPr algn="ctr"/>
            <a:r>
              <a:rPr lang="en-US" sz="1600" b="1" dirty="0" smtClean="0"/>
              <a:t>Estimated  ca 1.8 Mio articles per annum, not counting the grey literature</a:t>
            </a:r>
            <a:r>
              <a:rPr lang="bg-BG" sz="1600" b="1" dirty="0" smtClean="0"/>
              <a:t>! </a:t>
            </a:r>
            <a:endParaRPr lang="bg-BG" dirty="0"/>
          </a:p>
        </p:txBody>
      </p:sp>
      <p:pic>
        <p:nvPicPr>
          <p:cNvPr id="7" name="Picture 17" descr="mec"/>
          <p:cNvPicPr>
            <a:picLocks noChangeAspect="1" noChangeArrowheads="1"/>
          </p:cNvPicPr>
          <p:nvPr/>
        </p:nvPicPr>
        <p:blipFill>
          <a:blip r:embed="rId3" cstate="print"/>
          <a:srcRect/>
          <a:stretch>
            <a:fillRect/>
          </a:stretch>
        </p:blipFill>
        <p:spPr bwMode="auto">
          <a:xfrm>
            <a:off x="2993451" y="1799618"/>
            <a:ext cx="1566862" cy="2309813"/>
          </a:xfrm>
          <a:prstGeom prst="rect">
            <a:avLst/>
          </a:prstGeom>
          <a:noFill/>
        </p:spPr>
      </p:pic>
      <p:pic>
        <p:nvPicPr>
          <p:cNvPr id="8" name="Picture 14" descr="1293725147BioRisk%205%20-%20Cover%20front%20thunbnail">
            <a:hlinkClick r:id="rId4"/>
          </p:cNvPr>
          <p:cNvPicPr>
            <a:picLocks noChangeAspect="1" noChangeArrowheads="1"/>
          </p:cNvPicPr>
          <p:nvPr/>
        </p:nvPicPr>
        <p:blipFill>
          <a:blip r:embed="rId5" cstate="print"/>
          <a:srcRect/>
          <a:stretch>
            <a:fillRect/>
          </a:stretch>
        </p:blipFill>
        <p:spPr bwMode="auto">
          <a:xfrm>
            <a:off x="2235539" y="2402731"/>
            <a:ext cx="1466850" cy="2212975"/>
          </a:xfrm>
          <a:prstGeom prst="rect">
            <a:avLst/>
          </a:prstGeom>
          <a:noFill/>
        </p:spPr>
      </p:pic>
      <p:pic>
        <p:nvPicPr>
          <p:cNvPr id="9" name="Picture 19" descr="cover"/>
          <p:cNvPicPr>
            <a:picLocks noChangeAspect="1" noChangeArrowheads="1"/>
          </p:cNvPicPr>
          <p:nvPr/>
        </p:nvPicPr>
        <p:blipFill>
          <a:blip r:embed="rId6" cstate="print"/>
          <a:srcRect/>
          <a:stretch>
            <a:fillRect/>
          </a:stretch>
        </p:blipFill>
        <p:spPr bwMode="auto">
          <a:xfrm>
            <a:off x="1538727" y="1654952"/>
            <a:ext cx="1512888" cy="1920875"/>
          </a:xfrm>
          <a:prstGeom prst="rect">
            <a:avLst/>
          </a:prstGeom>
          <a:noFill/>
        </p:spPr>
      </p:pic>
      <p:pic>
        <p:nvPicPr>
          <p:cNvPr id="10" name="Picture 11" descr="7188"/>
          <p:cNvPicPr>
            <a:picLocks noChangeAspect="1" noChangeArrowheads="1"/>
          </p:cNvPicPr>
          <p:nvPr/>
        </p:nvPicPr>
        <p:blipFill>
          <a:blip r:embed="rId7" cstate="print"/>
          <a:srcRect/>
          <a:stretch>
            <a:fillRect/>
          </a:stretch>
        </p:blipFill>
        <p:spPr bwMode="auto">
          <a:xfrm>
            <a:off x="3967973" y="2512912"/>
            <a:ext cx="1504950" cy="2263775"/>
          </a:xfrm>
          <a:prstGeom prst="rect">
            <a:avLst/>
          </a:prstGeom>
          <a:noFill/>
        </p:spPr>
      </p:pic>
      <p:pic>
        <p:nvPicPr>
          <p:cNvPr id="11" name="Picture 10" descr="IJM_New"/>
          <p:cNvPicPr>
            <a:picLocks noChangeAspect="1" noChangeArrowheads="1"/>
          </p:cNvPicPr>
          <p:nvPr/>
        </p:nvPicPr>
        <p:blipFill>
          <a:blip r:embed="rId8" cstate="print"/>
          <a:srcRect/>
          <a:stretch>
            <a:fillRect/>
          </a:stretch>
        </p:blipFill>
        <p:spPr bwMode="auto">
          <a:xfrm>
            <a:off x="4694913" y="1516969"/>
            <a:ext cx="1637793" cy="2463468"/>
          </a:xfrm>
          <a:prstGeom prst="rect">
            <a:avLst/>
          </a:prstGeom>
          <a:noFill/>
        </p:spPr>
      </p:pic>
      <p:pic>
        <p:nvPicPr>
          <p:cNvPr id="12" name="Picture 12" descr="7101"/>
          <p:cNvPicPr>
            <a:picLocks noChangeAspect="1" noChangeArrowheads="1"/>
          </p:cNvPicPr>
          <p:nvPr/>
        </p:nvPicPr>
        <p:blipFill>
          <a:blip r:embed="rId9" cstate="print"/>
          <a:srcRect/>
          <a:stretch>
            <a:fillRect/>
          </a:stretch>
        </p:blipFill>
        <p:spPr bwMode="auto">
          <a:xfrm>
            <a:off x="5588507" y="2210240"/>
            <a:ext cx="1804987" cy="2714625"/>
          </a:xfrm>
          <a:prstGeom prst="rect">
            <a:avLst/>
          </a:prstGeom>
          <a:noFill/>
        </p:spPr>
      </p:pic>
    </p:spTree>
    <p:extLst>
      <p:ext uri="{BB962C8B-B14F-4D97-AF65-F5344CB8AC3E}">
        <p14:creationId xmlns:p14="http://schemas.microsoft.com/office/powerpoint/2010/main" val="26214068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2651"/>
            <a:ext cx="8229600" cy="1143000"/>
          </a:xfrm>
        </p:spPr>
        <p:txBody>
          <a:bodyPr/>
          <a:lstStyle/>
          <a:p>
            <a:r>
              <a:rPr lang="en-US" sz="4800" b="0" dirty="0" smtClean="0">
                <a:solidFill>
                  <a:schemeClr val="tx1"/>
                </a:solidFill>
              </a:rPr>
              <a:t>A solution</a:t>
            </a:r>
            <a:endParaRPr lang="bg-BG" sz="4800" b="0" dirty="0">
              <a:solidFill>
                <a:schemeClr val="tx1"/>
              </a:solidFill>
            </a:endParaRPr>
          </a:p>
        </p:txBody>
      </p:sp>
    </p:spTree>
    <p:extLst>
      <p:ext uri="{BB962C8B-B14F-4D97-AF65-F5344CB8AC3E}">
        <p14:creationId xmlns:p14="http://schemas.microsoft.com/office/powerpoint/2010/main" val="644816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2" cstate="print"/>
          <a:srcRect/>
          <a:stretch>
            <a:fillRect/>
          </a:stretch>
        </p:blipFill>
        <p:spPr bwMode="auto">
          <a:xfrm>
            <a:off x="236907" y="151084"/>
            <a:ext cx="3102785" cy="2018183"/>
          </a:xfrm>
          <a:prstGeom prst="rect">
            <a:avLst/>
          </a:prstGeom>
          <a:noFill/>
          <a:ln w="9525">
            <a:noFill/>
            <a:miter lim="800000"/>
            <a:headEnd/>
            <a:tailEnd/>
          </a:ln>
        </p:spPr>
      </p:pic>
      <p:pic>
        <p:nvPicPr>
          <p:cNvPr id="188419" name="Picture 3"/>
          <p:cNvPicPr>
            <a:picLocks noChangeAspect="1" noChangeArrowheads="1"/>
          </p:cNvPicPr>
          <p:nvPr/>
        </p:nvPicPr>
        <p:blipFill>
          <a:blip r:embed="rId3" cstate="print"/>
          <a:srcRect/>
          <a:stretch>
            <a:fillRect/>
          </a:stretch>
        </p:blipFill>
        <p:spPr bwMode="auto">
          <a:xfrm>
            <a:off x="4701903" y="437747"/>
            <a:ext cx="3305152" cy="2149810"/>
          </a:xfrm>
          <a:prstGeom prst="rect">
            <a:avLst/>
          </a:prstGeom>
          <a:noFill/>
          <a:ln w="9525">
            <a:noFill/>
            <a:miter lim="800000"/>
            <a:headEnd/>
            <a:tailEnd/>
          </a:ln>
        </p:spPr>
      </p:pic>
      <p:cxnSp>
        <p:nvCxnSpPr>
          <p:cNvPr id="14" name="Curved Connector 13"/>
          <p:cNvCxnSpPr/>
          <p:nvPr/>
        </p:nvCxnSpPr>
        <p:spPr bwMode="auto">
          <a:xfrm rot="5400000">
            <a:off x="3112852" y="2101175"/>
            <a:ext cx="1809344" cy="1225685"/>
          </a:xfrm>
          <a:prstGeom prst="curvedConnector3">
            <a:avLst>
              <a:gd name="adj1" fmla="val 50000"/>
            </a:avLst>
          </a:prstGeom>
          <a:solidFill>
            <a:schemeClr val="accent1"/>
          </a:solidFill>
          <a:ln w="28575" cap="flat" cmpd="sng" algn="ctr">
            <a:solidFill>
              <a:srgbClr val="FFFF00"/>
            </a:solidFill>
            <a:prstDash val="solid"/>
            <a:round/>
            <a:headEnd type="none" w="med" len="med"/>
            <a:tailEnd type="arrow"/>
          </a:ln>
          <a:effectLst/>
        </p:spPr>
      </p:cxnSp>
      <p:cxnSp>
        <p:nvCxnSpPr>
          <p:cNvPr id="15" name="Curved Connector 14"/>
          <p:cNvCxnSpPr/>
          <p:nvPr/>
        </p:nvCxnSpPr>
        <p:spPr bwMode="auto">
          <a:xfrm rot="16200000" flipH="1">
            <a:off x="3244174" y="4034455"/>
            <a:ext cx="690666" cy="447473"/>
          </a:xfrm>
          <a:prstGeom prst="curvedConnector3">
            <a:avLst>
              <a:gd name="adj1" fmla="val 50000"/>
            </a:avLst>
          </a:prstGeom>
          <a:solidFill>
            <a:schemeClr val="accent1"/>
          </a:solidFill>
          <a:ln w="28575" cap="flat" cmpd="sng" algn="ctr">
            <a:solidFill>
              <a:srgbClr val="FFFF00"/>
            </a:solidFill>
            <a:prstDash val="solid"/>
            <a:round/>
            <a:headEnd type="none" w="med" len="med"/>
            <a:tailEnd type="arrow"/>
          </a:ln>
          <a:effectLst/>
        </p:spPr>
      </p:cxnSp>
      <p:cxnSp>
        <p:nvCxnSpPr>
          <p:cNvPr id="21" name="Curved Connector 20"/>
          <p:cNvCxnSpPr/>
          <p:nvPr/>
        </p:nvCxnSpPr>
        <p:spPr bwMode="auto">
          <a:xfrm>
            <a:off x="3483980" y="1064871"/>
            <a:ext cx="1165841" cy="413733"/>
          </a:xfrm>
          <a:prstGeom prst="curvedConnector3">
            <a:avLst>
              <a:gd name="adj1" fmla="val 50000"/>
            </a:avLst>
          </a:prstGeom>
          <a:solidFill>
            <a:schemeClr val="accent1"/>
          </a:solidFill>
          <a:ln w="28575" cap="flat" cmpd="sng" algn="ctr">
            <a:solidFill>
              <a:srgbClr val="FFFF00"/>
            </a:solidFill>
            <a:prstDash val="solid"/>
            <a:round/>
            <a:headEnd type="none" w="med" len="med"/>
            <a:tailEnd type="arrow"/>
          </a:ln>
          <a:effectLst/>
        </p:spPr>
      </p:cxnSp>
      <p:pic>
        <p:nvPicPr>
          <p:cNvPr id="188422" name="Picture 6"/>
          <p:cNvPicPr>
            <a:picLocks noChangeAspect="1" noChangeArrowheads="1"/>
          </p:cNvPicPr>
          <p:nvPr/>
        </p:nvPicPr>
        <p:blipFill>
          <a:blip r:embed="rId4" cstate="print"/>
          <a:srcRect/>
          <a:stretch>
            <a:fillRect/>
          </a:stretch>
        </p:blipFill>
        <p:spPr bwMode="auto">
          <a:xfrm>
            <a:off x="254766" y="2848518"/>
            <a:ext cx="3038064" cy="2073308"/>
          </a:xfrm>
          <a:prstGeom prst="rect">
            <a:avLst/>
          </a:prstGeom>
          <a:noFill/>
          <a:ln w="9525">
            <a:noFill/>
            <a:miter lim="800000"/>
            <a:headEnd/>
            <a:tailEnd/>
          </a:ln>
        </p:spPr>
      </p:pic>
      <p:pic>
        <p:nvPicPr>
          <p:cNvPr id="188423" name="Picture 7"/>
          <p:cNvPicPr>
            <a:picLocks noChangeAspect="1" noChangeArrowheads="1"/>
          </p:cNvPicPr>
          <p:nvPr/>
        </p:nvPicPr>
        <p:blipFill>
          <a:blip r:embed="rId5" cstate="print"/>
          <a:srcRect/>
          <a:stretch>
            <a:fillRect/>
          </a:stretch>
        </p:blipFill>
        <p:spPr bwMode="auto">
          <a:xfrm>
            <a:off x="821803" y="5736220"/>
            <a:ext cx="648182" cy="648182"/>
          </a:xfrm>
          <a:prstGeom prst="rect">
            <a:avLst/>
          </a:prstGeom>
          <a:noFill/>
          <a:ln w="9525">
            <a:noFill/>
            <a:miter lim="800000"/>
            <a:headEnd/>
            <a:tailEnd/>
          </a:ln>
        </p:spPr>
      </p:pic>
      <p:pic>
        <p:nvPicPr>
          <p:cNvPr id="188425" name="Picture 9"/>
          <p:cNvPicPr>
            <a:picLocks noChangeAspect="1" noChangeArrowheads="1"/>
          </p:cNvPicPr>
          <p:nvPr/>
        </p:nvPicPr>
        <p:blipFill>
          <a:blip r:embed="rId6" cstate="print"/>
          <a:srcRect/>
          <a:stretch>
            <a:fillRect/>
          </a:stretch>
        </p:blipFill>
        <p:spPr bwMode="auto">
          <a:xfrm>
            <a:off x="1898251" y="5743933"/>
            <a:ext cx="671331" cy="671331"/>
          </a:xfrm>
          <a:prstGeom prst="rect">
            <a:avLst/>
          </a:prstGeom>
          <a:noFill/>
          <a:ln w="9525">
            <a:noFill/>
            <a:miter lim="800000"/>
            <a:headEnd/>
            <a:tailEnd/>
          </a:ln>
        </p:spPr>
      </p:pic>
      <p:sp>
        <p:nvSpPr>
          <p:cNvPr id="57" name="Down Arrow 56"/>
          <p:cNvSpPr/>
          <p:nvPr/>
        </p:nvSpPr>
        <p:spPr bwMode="auto">
          <a:xfrm>
            <a:off x="1562582" y="5197033"/>
            <a:ext cx="184615" cy="451413"/>
          </a:xfrm>
          <a:prstGeom prst="downArrow">
            <a:avLst/>
          </a:prstGeom>
          <a:solidFill>
            <a:schemeClr val="accent1"/>
          </a:solidFill>
          <a:ln w="31750"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pic>
        <p:nvPicPr>
          <p:cNvPr id="188426" name="Picture 10"/>
          <p:cNvPicPr>
            <a:picLocks noChangeAspect="1" noChangeArrowheads="1"/>
          </p:cNvPicPr>
          <p:nvPr/>
        </p:nvPicPr>
        <p:blipFill>
          <a:blip r:embed="rId7" cstate="print"/>
          <a:srcRect/>
          <a:stretch>
            <a:fillRect/>
          </a:stretch>
        </p:blipFill>
        <p:spPr bwMode="auto">
          <a:xfrm>
            <a:off x="558630" y="5138115"/>
            <a:ext cx="2024125" cy="1551073"/>
          </a:xfrm>
          <a:prstGeom prst="rect">
            <a:avLst/>
          </a:prstGeom>
          <a:noFill/>
          <a:ln w="9525">
            <a:noFill/>
            <a:miter lim="800000"/>
            <a:headEnd/>
            <a:tailEnd/>
          </a:ln>
        </p:spPr>
      </p:pic>
      <p:sp>
        <p:nvSpPr>
          <p:cNvPr id="60" name="Rectangle 59"/>
          <p:cNvSpPr/>
          <p:nvPr/>
        </p:nvSpPr>
        <p:spPr>
          <a:xfrm>
            <a:off x="890910" y="6399752"/>
            <a:ext cx="1495922" cy="307777"/>
          </a:xfrm>
          <a:prstGeom prst="rect">
            <a:avLst/>
          </a:prstGeom>
        </p:spPr>
        <p:txBody>
          <a:bodyPr wrap="square">
            <a:spAutoFit/>
          </a:bodyPr>
          <a:lstStyle/>
          <a:p>
            <a:r>
              <a:rPr lang="en-US" sz="1400" b="1" dirty="0" smtClean="0">
                <a:latin typeface="Calibri" pitchFamily="34" charset="0"/>
                <a:ea typeface="Adobe Song Std L" pitchFamily="18" charset="-128"/>
                <a:cs typeface="Calibri" pitchFamily="34" charset="0"/>
              </a:rPr>
              <a:t>Primary data</a:t>
            </a:r>
            <a:endParaRPr lang="bg-BG" b="1" dirty="0">
              <a:latin typeface="Calibri" pitchFamily="34" charset="0"/>
              <a:ea typeface="Adobe Song Std L" pitchFamily="18" charset="-128"/>
              <a:cs typeface="Calibri" pitchFamily="34" charset="0"/>
            </a:endParaRPr>
          </a:p>
        </p:txBody>
      </p:sp>
      <p:pic>
        <p:nvPicPr>
          <p:cNvPr id="62" name="Picture 2"/>
          <p:cNvPicPr>
            <a:picLocks noChangeAspect="1" noChangeArrowheads="1"/>
          </p:cNvPicPr>
          <p:nvPr/>
        </p:nvPicPr>
        <p:blipFill>
          <a:blip r:embed="rId8" cstate="print"/>
          <a:srcRect/>
          <a:stretch>
            <a:fillRect/>
          </a:stretch>
        </p:blipFill>
        <p:spPr bwMode="auto">
          <a:xfrm>
            <a:off x="3915507" y="3540368"/>
            <a:ext cx="3313588" cy="2149691"/>
          </a:xfrm>
          <a:prstGeom prst="rect">
            <a:avLst/>
          </a:prstGeom>
          <a:noFill/>
          <a:ln w="9525">
            <a:noFill/>
            <a:miter lim="800000"/>
            <a:headEnd/>
            <a:tailEnd/>
          </a:ln>
        </p:spPr>
      </p:pic>
      <p:sp>
        <p:nvSpPr>
          <p:cNvPr id="19" name="Right Arrow 18"/>
          <p:cNvSpPr/>
          <p:nvPr/>
        </p:nvSpPr>
        <p:spPr bwMode="auto">
          <a:xfrm>
            <a:off x="2919046" y="6178060"/>
            <a:ext cx="4829908" cy="187570"/>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sp>
        <p:nvSpPr>
          <p:cNvPr id="20" name="Rectangle 19"/>
          <p:cNvSpPr/>
          <p:nvPr/>
        </p:nvSpPr>
        <p:spPr>
          <a:xfrm>
            <a:off x="3094892" y="5873970"/>
            <a:ext cx="4407877" cy="369332"/>
          </a:xfrm>
          <a:prstGeom prst="rect">
            <a:avLst/>
          </a:prstGeom>
        </p:spPr>
        <p:txBody>
          <a:bodyPr wrap="square">
            <a:spAutoFit/>
          </a:bodyPr>
          <a:lstStyle/>
          <a:p>
            <a:r>
              <a:rPr lang="en-US" sz="1800" dirty="0" smtClean="0">
                <a:latin typeface="Calibri" pitchFamily="34" charset="0"/>
                <a:ea typeface="Adobe Song Std L" pitchFamily="18" charset="-128"/>
                <a:cs typeface="Calibri" pitchFamily="34" charset="0"/>
              </a:rPr>
              <a:t>Publishing and sharing of primary data</a:t>
            </a:r>
            <a:endParaRPr lang="bg-BG" sz="1800" dirty="0">
              <a:latin typeface="Calibri" pitchFamily="34" charset="0"/>
              <a:ea typeface="Adobe Song Std L" pitchFamily="18" charset="-128"/>
              <a:cs typeface="Calibri" pitchFamily="34" charset="0"/>
            </a:endParaRPr>
          </a:p>
        </p:txBody>
      </p:sp>
      <p:cxnSp>
        <p:nvCxnSpPr>
          <p:cNvPr id="22" name="Straight Arrow Connector 21"/>
          <p:cNvCxnSpPr/>
          <p:nvPr/>
        </p:nvCxnSpPr>
        <p:spPr>
          <a:xfrm flipH="1" flipV="1">
            <a:off x="8523516" y="4082144"/>
            <a:ext cx="21044" cy="672736"/>
          </a:xfrm>
          <a:prstGeom prst="straightConnector1">
            <a:avLst/>
          </a:prstGeom>
          <a:ln w="1143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AutoShape 4"/>
          <p:cNvSpPr>
            <a:spLocks noChangeArrowheads="1"/>
          </p:cNvSpPr>
          <p:nvPr/>
        </p:nvSpPr>
        <p:spPr bwMode="auto">
          <a:xfrm>
            <a:off x="8015289" y="2852056"/>
            <a:ext cx="987198" cy="1134836"/>
          </a:xfrm>
          <a:prstGeom prst="roundRect">
            <a:avLst>
              <a:gd name="adj" fmla="val 16667"/>
            </a:avLst>
          </a:prstGeom>
          <a:solidFill>
            <a:srgbClr val="FFFF66"/>
          </a:solidFill>
          <a:ln w="9525">
            <a:solidFill>
              <a:schemeClr val="tx1"/>
            </a:solidFill>
            <a:round/>
            <a:headEnd/>
            <a:tailEnd/>
          </a:ln>
        </p:spPr>
        <p:txBody>
          <a:bodyPr wrap="none" anchor="ctr"/>
          <a:lstStyle/>
          <a:p>
            <a:pPr algn="ctr"/>
            <a:endParaRPr lang="en-US" sz="1600" dirty="0">
              <a:solidFill>
                <a:srgbClr val="C00000"/>
              </a:solidFill>
              <a:latin typeface="Calibri" pitchFamily="34" charset="0"/>
            </a:endParaRPr>
          </a:p>
          <a:p>
            <a:pPr algn="ctr"/>
            <a:r>
              <a:rPr lang="en-US" sz="1600" dirty="0">
                <a:solidFill>
                  <a:srgbClr val="C00000"/>
                </a:solidFill>
                <a:latin typeface="Calibri" pitchFamily="34" charset="0"/>
              </a:rPr>
              <a:t>RE-USE</a:t>
            </a:r>
          </a:p>
          <a:p>
            <a:pPr algn="ctr"/>
            <a:r>
              <a:rPr lang="en-US" sz="1600" dirty="0">
                <a:solidFill>
                  <a:srgbClr val="C00000"/>
                </a:solidFill>
                <a:latin typeface="Calibri" pitchFamily="34" charset="0"/>
              </a:rPr>
              <a:t>of </a:t>
            </a:r>
          </a:p>
          <a:p>
            <a:pPr algn="ctr"/>
            <a:r>
              <a:rPr lang="en-US" sz="1600" dirty="0">
                <a:solidFill>
                  <a:srgbClr val="C00000"/>
                </a:solidFill>
                <a:latin typeface="Calibri" pitchFamily="34" charset="0"/>
              </a:rPr>
              <a:t>CONTENT</a:t>
            </a:r>
          </a:p>
          <a:p>
            <a:pPr algn="ctr"/>
            <a:endParaRPr lang="bg-BG" sz="2000" dirty="0">
              <a:solidFill>
                <a:srgbClr val="FF0000"/>
              </a:solidFill>
              <a:latin typeface="Calibri" pitchFamily="34" charset="0"/>
            </a:endParaRPr>
          </a:p>
        </p:txBody>
      </p:sp>
      <p:pic>
        <p:nvPicPr>
          <p:cNvPr id="24" name="Picture 23" descr="BDJ.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35686" y="4939966"/>
            <a:ext cx="1208314" cy="1776520"/>
          </a:xfrm>
          <a:prstGeom prst="rect">
            <a:avLst/>
          </a:prstGeom>
          <a:ln>
            <a:solidFill>
              <a:schemeClr val="tx1"/>
            </a:solidFill>
          </a:ln>
        </p:spPr>
      </p:pic>
      <p:sp>
        <p:nvSpPr>
          <p:cNvPr id="25" name="Right Arrow 24"/>
          <p:cNvSpPr/>
          <p:nvPr/>
        </p:nvSpPr>
        <p:spPr bwMode="auto">
          <a:xfrm>
            <a:off x="7271658" y="5050972"/>
            <a:ext cx="609600" cy="217714"/>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sp>
        <p:nvSpPr>
          <p:cNvPr id="27" name="Rectangle 26"/>
          <p:cNvSpPr/>
          <p:nvPr/>
        </p:nvSpPr>
        <p:spPr bwMode="auto">
          <a:xfrm>
            <a:off x="7945120" y="4927600"/>
            <a:ext cx="1198880" cy="179832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spTree>
    <p:extLst>
      <p:ext uri="{BB962C8B-B14F-4D97-AF65-F5344CB8AC3E}">
        <p14:creationId xmlns:p14="http://schemas.microsoft.com/office/powerpoint/2010/main" val="2239433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2" presetClass="exit" presetSubtype="4" fill="hold" nodeType="withEffect">
                                  <p:stCondLst>
                                    <p:cond delay="0"/>
                                  </p:stCondLst>
                                  <p:childTnLst>
                                    <p:anim calcmode="lin" valueType="num">
                                      <p:cBhvr additive="base">
                                        <p:cTn id="12" dur="500"/>
                                        <p:tgtEl>
                                          <p:spTgt spid="188426"/>
                                        </p:tgtEl>
                                        <p:attrNameLst>
                                          <p:attrName>ppt_x</p:attrName>
                                        </p:attrNameLst>
                                      </p:cBhvr>
                                      <p:tavLst>
                                        <p:tav tm="0">
                                          <p:val>
                                            <p:strVal val="ppt_x"/>
                                          </p:val>
                                        </p:tav>
                                        <p:tav tm="100000">
                                          <p:val>
                                            <p:strVal val="ppt_x"/>
                                          </p:val>
                                        </p:tav>
                                      </p:tavLst>
                                    </p:anim>
                                    <p:anim calcmode="lin" valueType="num">
                                      <p:cBhvr additive="base">
                                        <p:cTn id="13" dur="500"/>
                                        <p:tgtEl>
                                          <p:spTgt spid="188426"/>
                                        </p:tgtEl>
                                        <p:attrNameLst>
                                          <p:attrName>ppt_y</p:attrName>
                                        </p:attrNameLst>
                                      </p:cBhvr>
                                      <p:tavLst>
                                        <p:tav tm="0">
                                          <p:val>
                                            <p:strVal val="ppt_y"/>
                                          </p:val>
                                        </p:tav>
                                        <p:tav tm="100000">
                                          <p:val>
                                            <p:strVal val="1+ppt_h/2"/>
                                          </p:val>
                                        </p:tav>
                                      </p:tavLst>
                                    </p:anim>
                                    <p:set>
                                      <p:cBhvr>
                                        <p:cTn id="14" dur="1" fill="hold">
                                          <p:stCondLst>
                                            <p:cond delay="499"/>
                                          </p:stCondLst>
                                        </p:cTn>
                                        <p:tgtEl>
                                          <p:spTgt spid="18842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27"/>
                                        </p:tgtEl>
                                      </p:cBhvr>
                                    </p:animEffect>
                                    <p:set>
                                      <p:cBhvr>
                                        <p:cTn id="27"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3" grpId="0" animBg="1"/>
      <p:bldP spid="25" grpId="0" animBg="1"/>
      <p:bldP spid="27" grpId="0" animBg="1"/>
      <p:bldP spid="2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why </a:t>
            </a:r>
            <a:r>
              <a:rPr lang="en-US" dirty="0" smtClean="0"/>
              <a:t>one more new journal</a:t>
            </a:r>
            <a:r>
              <a:rPr lang="en-US" dirty="0"/>
              <a:t>?</a:t>
            </a:r>
            <a:endParaRPr lang="bg-BG" dirty="0"/>
          </a:p>
        </p:txBody>
      </p:sp>
      <p:sp>
        <p:nvSpPr>
          <p:cNvPr id="4" name="TextBox 3"/>
          <p:cNvSpPr txBox="1"/>
          <p:nvPr/>
        </p:nvSpPr>
        <p:spPr>
          <a:xfrm>
            <a:off x="787399" y="660003"/>
            <a:ext cx="8356600" cy="5780044"/>
          </a:xfrm>
          <a:prstGeom prst="rect">
            <a:avLst/>
          </a:prstGeom>
          <a:noFill/>
        </p:spPr>
        <p:txBody>
          <a:bodyPr wrap="square" rtlCol="0">
            <a:spAutoFit/>
          </a:bodyPr>
          <a:lstStyle/>
          <a:p>
            <a:pPr>
              <a:lnSpc>
                <a:spcPct val="110000"/>
              </a:lnSpc>
            </a:pPr>
            <a:endParaRPr lang="en-US" sz="2000" dirty="0"/>
          </a:p>
          <a:p>
            <a:pPr marL="342900" indent="-342900">
              <a:lnSpc>
                <a:spcPct val="110000"/>
              </a:lnSpc>
              <a:buBlip>
                <a:blip r:embed="rId2"/>
              </a:buBlip>
            </a:pPr>
            <a:r>
              <a:rPr lang="en-US" sz="2800" dirty="0" smtClean="0"/>
              <a:t>We need to encourage taxonomists to mobilize &amp; describe their data, especially </a:t>
            </a:r>
            <a:r>
              <a:rPr lang="en-US" sz="2800" dirty="0" smtClean="0">
                <a:solidFill>
                  <a:srgbClr val="FF3300"/>
                </a:solidFill>
              </a:rPr>
              <a:t>small data</a:t>
            </a:r>
            <a:endParaRPr lang="en-US" sz="2800" dirty="0">
              <a:solidFill>
                <a:srgbClr val="FF3300"/>
              </a:solidFill>
            </a:endParaRPr>
          </a:p>
          <a:p>
            <a:pPr marL="342900" indent="-342900">
              <a:lnSpc>
                <a:spcPct val="110000"/>
              </a:lnSpc>
              <a:buBlip>
                <a:blip r:embed="rId2"/>
              </a:buBlip>
            </a:pPr>
            <a:r>
              <a:rPr lang="en-US" sz="2800" dirty="0" smtClean="0"/>
              <a:t>This takes considerable effort </a:t>
            </a:r>
            <a:br>
              <a:rPr lang="en-US" sz="2800" dirty="0" smtClean="0"/>
            </a:br>
            <a:r>
              <a:rPr lang="en-US" sz="2800" dirty="0" smtClean="0"/>
              <a:t>(e.g. GBIF, Scratchpads experience)</a:t>
            </a:r>
          </a:p>
          <a:p>
            <a:pPr marL="342900" indent="-342900">
              <a:lnSpc>
                <a:spcPct val="110000"/>
              </a:lnSpc>
              <a:buBlip>
                <a:blip r:embed="rId2"/>
              </a:buBlip>
            </a:pPr>
            <a:r>
              <a:rPr lang="en-US" sz="2800" dirty="0" smtClean="0"/>
              <a:t>“Arguably” this is best rewarded through credit</a:t>
            </a:r>
          </a:p>
          <a:p>
            <a:pPr marL="342900" indent="-342900">
              <a:lnSpc>
                <a:spcPct val="110000"/>
              </a:lnSpc>
              <a:buBlip>
                <a:blip r:embed="rId2"/>
              </a:buBlip>
            </a:pPr>
            <a:r>
              <a:rPr lang="en-US" sz="2800" dirty="0" smtClean="0"/>
              <a:t>This means papers and citations</a:t>
            </a:r>
          </a:p>
          <a:p>
            <a:pPr marL="342900" indent="-342900">
              <a:lnSpc>
                <a:spcPct val="110000"/>
              </a:lnSpc>
              <a:buBlip>
                <a:blip r:embed="rId2"/>
              </a:buBlip>
            </a:pPr>
            <a:r>
              <a:rPr lang="en-US" sz="2800" dirty="0" smtClean="0"/>
              <a:t>Process must be very easy for authors</a:t>
            </a:r>
          </a:p>
          <a:p>
            <a:pPr marL="342900" indent="-342900">
              <a:lnSpc>
                <a:spcPct val="110000"/>
              </a:lnSpc>
              <a:buBlip>
                <a:blip r:embed="rId2"/>
              </a:buBlip>
            </a:pPr>
            <a:r>
              <a:rPr lang="en-US" sz="2800" dirty="0" smtClean="0"/>
              <a:t>Process must facilitate data reuse</a:t>
            </a:r>
          </a:p>
          <a:p>
            <a:pPr marL="342900" indent="-342900">
              <a:lnSpc>
                <a:spcPct val="110000"/>
              </a:lnSpc>
              <a:buBlip>
                <a:blip r:embed="rId2"/>
              </a:buBlip>
            </a:pPr>
            <a:r>
              <a:rPr lang="en-US" sz="2800" dirty="0" smtClean="0"/>
              <a:t>Meet “Open Data” policy commitments</a:t>
            </a:r>
          </a:p>
          <a:p>
            <a:pPr marL="342900" indent="-342900">
              <a:lnSpc>
                <a:spcPct val="110000"/>
              </a:lnSpc>
              <a:buBlip>
                <a:blip r:embed="rId2"/>
              </a:buBlip>
            </a:pPr>
            <a:endParaRPr lang="en-US" sz="2400" dirty="0" smtClean="0"/>
          </a:p>
          <a:p>
            <a:pPr marL="342900" indent="-342900">
              <a:lnSpc>
                <a:spcPct val="110000"/>
              </a:lnSpc>
              <a:buFont typeface="Arial"/>
              <a:buChar char="•"/>
            </a:pPr>
            <a:endParaRPr lang="en-US" sz="2000" dirty="0"/>
          </a:p>
          <a:p>
            <a:pPr marL="342900" indent="-342900">
              <a:lnSpc>
                <a:spcPct val="110000"/>
              </a:lnSpc>
              <a:buFont typeface="Arial"/>
              <a:buChar char="•"/>
            </a:pPr>
            <a:endParaRPr lang="en-US" sz="2000" dirty="0"/>
          </a:p>
        </p:txBody>
      </p:sp>
      <p:pic>
        <p:nvPicPr>
          <p:cNvPr id="5" name="Picture 4" descr="BDJ.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8617" y="3874505"/>
            <a:ext cx="1710325" cy="2514600"/>
          </a:xfrm>
          <a:prstGeom prst="rect">
            <a:avLst/>
          </a:prstGeom>
          <a:ln>
            <a:solidFill>
              <a:schemeClr val="tx1"/>
            </a:solidFill>
          </a:ln>
        </p:spPr>
      </p:pic>
      <p:sp>
        <p:nvSpPr>
          <p:cNvPr id="6" name="Rectangle 91"/>
          <p:cNvSpPr>
            <a:spLocks noChangeArrowheads="1"/>
          </p:cNvSpPr>
          <p:nvPr/>
        </p:nvSpPr>
        <p:spPr bwMode="auto">
          <a:xfrm>
            <a:off x="1348014" y="1254126"/>
            <a:ext cx="7299325" cy="746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endParaRPr lang="en-GB" sz="2000" dirty="0">
              <a:latin typeface="+mj-lt"/>
            </a:endParaRPr>
          </a:p>
        </p:txBody>
      </p:sp>
    </p:spTree>
    <p:extLst>
      <p:ext uri="{BB962C8B-B14F-4D97-AF65-F5344CB8AC3E}">
        <p14:creationId xmlns:p14="http://schemas.microsoft.com/office/powerpoint/2010/main" val="959724108"/>
      </p:ext>
    </p:extLst>
  </p:cSld>
  <p:clrMapOvr>
    <a:masterClrMapping/>
  </p:clrMapOvr>
</p:sld>
</file>

<file path=ppt/theme/theme1.xml><?xml version="1.0" encoding="utf-8"?>
<a:theme xmlns:a="http://schemas.openxmlformats.org/drawingml/2006/main" name="pro-iBiospher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o-iBiosphere" id="{180A4088-6E94-4243-B49F-CA7452FB3F7B}" vid="{131293D3-5B01-40B6-831A-A829E4348F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pro-iBiosphere</Template>
  <TotalTime>15309</TotalTime>
  <Words>1296</Words>
  <Application>Microsoft Office PowerPoint</Application>
  <PresentationFormat>On-screen Show (4:3)</PresentationFormat>
  <Paragraphs>186</Paragraphs>
  <Slides>41</Slides>
  <Notes>5</Notes>
  <HiddenSlides>10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Adobe Song Std L</vt:lpstr>
      <vt:lpstr>ＭＳ Ｐゴシック</vt:lpstr>
      <vt:lpstr>Arial</vt:lpstr>
      <vt:lpstr>Calibri</vt:lpstr>
      <vt:lpstr>Helvetica</vt:lpstr>
      <vt:lpstr>Times New Roman</vt:lpstr>
      <vt:lpstr>Verdana</vt:lpstr>
      <vt:lpstr>pro-iBiosphere</vt:lpstr>
      <vt:lpstr>Making small data big! The Biodiversity Data Journal (BDJ)</vt:lpstr>
      <vt:lpstr>One more new journal? Why? </vt:lpstr>
      <vt:lpstr>The problem</vt:lpstr>
      <vt:lpstr>PowerPoint Presentation</vt:lpstr>
      <vt:lpstr>PowerPoint Presentation</vt:lpstr>
      <vt:lpstr>PowerPoint Presentation</vt:lpstr>
      <vt:lpstr>A solution</vt:lpstr>
      <vt:lpstr>PowerPoint Presentation</vt:lpstr>
      <vt:lpstr>So, why one more new journal?</vt:lpstr>
      <vt:lpstr>Key features</vt:lpstr>
      <vt:lpstr>PowerPoint Presentation</vt:lpstr>
      <vt:lpstr>Automated submission</vt:lpstr>
      <vt:lpstr>Automated registration</vt:lpstr>
      <vt:lpstr>Multiple Data Publishing Models</vt:lpstr>
      <vt:lpstr>What will BDJ publish?</vt:lpstr>
      <vt:lpstr>Life cycle of data published in the BDJ</vt:lpstr>
      <vt:lpstr>Pensoft writing tool (PWT)</vt:lpstr>
      <vt:lpstr>Pensoft Writing Tool (PWT)</vt:lpstr>
      <vt:lpstr>Choose article template</vt:lpstr>
      <vt:lpstr>Assign classifications</vt:lpstr>
      <vt:lpstr>Create taxon treatment</vt:lpstr>
      <vt:lpstr>Add occurrence data</vt:lpstr>
      <vt:lpstr>DarwinCore occurrence data form</vt:lpstr>
      <vt:lpstr>Taxon treatment preview</vt:lpstr>
      <vt:lpstr>Add reference</vt:lpstr>
      <vt:lpstr>Several more features</vt:lpstr>
      <vt:lpstr>Submission stepS</vt:lpstr>
      <vt:lpstr>Submission steps</vt:lpstr>
      <vt:lpstr>All metadata autom. transferred </vt:lpstr>
      <vt:lpstr>Authors can choose review types</vt:lpstr>
      <vt:lpstr>Authors can suggest reviewers</vt:lpstr>
      <vt:lpstr>Manuscript views</vt:lpstr>
      <vt:lpstr>Author; manuscript submitted</vt:lpstr>
      <vt:lpstr>Editor; pre-review evaluation</vt:lpstr>
      <vt:lpstr>Editor; assign Subject editor</vt:lpstr>
      <vt:lpstr>Subject editor; invite reviewers</vt:lpstr>
      <vt:lpstr>Online editing; changes tracking</vt:lpstr>
      <vt:lpstr>Why publish in the BDJ?</vt:lpstr>
      <vt:lpstr>BDJ will make your data count by:</vt:lpstr>
      <vt:lpstr>What the experts say?</vt:lpstr>
      <vt:lpstr>Thank you for your attention!</vt:lpstr>
    </vt:vector>
  </TitlesOfParts>
  <Company>HOMEGA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Camille Torrenti</dc:creator>
  <cp:lastModifiedBy>Йордан Бисерков</cp:lastModifiedBy>
  <cp:revision>202</cp:revision>
  <dcterms:created xsi:type="dcterms:W3CDTF">2012-09-25T07:37:17Z</dcterms:created>
  <dcterms:modified xsi:type="dcterms:W3CDTF">2013-02-14T12:44:44Z</dcterms:modified>
</cp:coreProperties>
</file>