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64" r:id="rId3"/>
    <p:sldId id="282" r:id="rId4"/>
    <p:sldId id="259" r:id="rId5"/>
    <p:sldId id="265" r:id="rId6"/>
    <p:sldId id="276" r:id="rId7"/>
    <p:sldId id="260" r:id="rId8"/>
    <p:sldId id="278" r:id="rId9"/>
    <p:sldId id="261" r:id="rId10"/>
    <p:sldId id="284" r:id="rId11"/>
    <p:sldId id="285" r:id="rId12"/>
    <p:sldId id="287" r:id="rId13"/>
    <p:sldId id="279" r:id="rId14"/>
    <p:sldId id="262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8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7" autoAdjust="0"/>
    <p:restoredTop sz="58593" autoAdjust="0"/>
  </p:normalViewPr>
  <p:slideViewPr>
    <p:cSldViewPr snapToGrid="0" snapToObjects="1">
      <p:cViewPr varScale="1">
        <p:scale>
          <a:sx n="59" d="100"/>
          <a:sy n="59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EC41-F418-8846-B6D7-EA03763C8CD4}" type="datetimeFigureOut">
              <a:rPr lang="fr-FR" smtClean="0"/>
              <a:pPr/>
              <a:t>14/02/13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9802-70A2-BB4D-8B2B-3E93C26AD26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56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5770-C06D-6445-B02D-03E35512C37B}" type="datetimeFigureOut">
              <a:rPr lang="fr-FR" smtClean="0"/>
              <a:pPr/>
              <a:t>14/02/13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D947-AD71-674B-9AF0-DD0C2C8DDA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953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9E458-E7AC-4E67-99AA-2C94E0C750D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666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6EAE-043B-C24A-B1A9-79519767CDC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863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053197-F808-8342-8375-FE81368C678E}" type="slidenum">
              <a:rPr lang="fr-FR" sz="1200">
                <a:latin typeface="Calibri" charset="0"/>
              </a:rPr>
              <a:pPr algn="r" eaLnBrk="1" hangingPunct="1"/>
              <a:t>3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540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500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0223-A990-A24C-A74A-4EBC326911F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9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97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D947-AD71-674B-9AF0-DD0C2C8DDA1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33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8493279" y="5818249"/>
            <a:ext cx="584574" cy="70790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7AF30-45A0-3545-A957-BB15F8C03153}" type="datetime1">
              <a:rPr lang="fr-FR"/>
              <a:pPr/>
              <a:t>14/02/13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A1DCA-1830-FF4D-9FD4-4C86CE7D737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01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8493279" y="5818249"/>
            <a:ext cx="584574" cy="70790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572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278" y="1997271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3" y="1997271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5606" y="4054671"/>
            <a:ext cx="38100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Bénichou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A24CD3-204F-4468-8EE4-28A6668D006A}" type="datetimeFigureOut">
              <a:rPr lang="en-US" smtClean="0"/>
              <a:pPr/>
              <a:t>14/02/13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L. Bénichou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8493279" y="5818249"/>
            <a:ext cx="584574" cy="70790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6294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98298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4287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eg"/><Relationship Id="rId1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hyperlink" Target="http://citebank.org/" TargetMode="External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wm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Journal of Taxonomy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Laurence Bénichou</a:t>
            </a:r>
          </a:p>
          <a:p>
            <a:r>
              <a:rPr lang="en-GB" sz="2000" dirty="0" err="1" smtClean="0"/>
              <a:t>Muséum</a:t>
            </a:r>
            <a:r>
              <a:rPr lang="en-GB" sz="2000" dirty="0" smtClean="0"/>
              <a:t> national </a:t>
            </a:r>
            <a:r>
              <a:rPr lang="en-GB" sz="2000" dirty="0" err="1" smtClean="0"/>
              <a:t>d’Histoire</a:t>
            </a:r>
            <a:r>
              <a:rPr lang="en-GB" sz="2000" dirty="0" smtClean="0"/>
              <a:t> </a:t>
            </a:r>
            <a:r>
              <a:rPr lang="en-GB" sz="2000" dirty="0" err="1" smtClean="0"/>
              <a:t>naturelle</a:t>
            </a:r>
            <a:endParaRPr lang="en-GB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20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33400" y="200527"/>
            <a:ext cx="7788442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i="1" smtClean="0"/>
              <a:t>EJT </a:t>
            </a:r>
            <a:r>
              <a:rPr lang="en-GB" smtClean="0"/>
              <a:t>promotes an alternative business model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4948" y="1871733"/>
            <a:ext cx="7706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Times New Roman"/>
                <a:cs typeface="Times New Roman"/>
              </a:rPr>
              <a:t>Since it is their mission, NHIs will ensure, by way of a free Open Access (OA) journal, that publicly-funded research is easily, freely, and sustainably accessible to everyone who needs it</a:t>
            </a:r>
            <a:endParaRPr lang="en-GB" sz="2400" dirty="0">
              <a:latin typeface="Times New Roman"/>
              <a:cs typeface="Times New Roman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3400" y="3367868"/>
            <a:ext cx="8153400" cy="2121929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Free Open Access where</a:t>
            </a:r>
            <a:endParaRPr lang="en-GB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>
              <a:buFont typeface="Wingdings" charset="0"/>
              <a:buChar char="v"/>
            </a:pPr>
            <a:r>
              <a:rPr lang="en-GB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neither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the </a:t>
            </a:r>
            <a:r>
              <a:rPr lang="en-GB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author</a:t>
            </a:r>
            <a:endParaRPr lang="en-GB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>
              <a:buFont typeface="Wingdings" charset="0"/>
              <a:buChar char="v"/>
            </a:pPr>
            <a:r>
              <a:rPr lang="en-GB" dirty="0">
                <a:solidFill>
                  <a:srgbClr val="FF0000"/>
                </a:solidFill>
                <a:ea typeface="ＭＳ Ｐゴシック" charset="0"/>
                <a:cs typeface="Times New Roman"/>
              </a:rPr>
              <a:t>nor the reader </a:t>
            </a:r>
            <a:endParaRPr lang="en-GB" dirty="0" smtClean="0">
              <a:solidFill>
                <a:srgbClr val="FF0000"/>
              </a:solidFill>
              <a:ea typeface="ＭＳ Ｐゴシック" charset="0"/>
              <a:cs typeface="Times New Roman"/>
            </a:endParaRPr>
          </a:p>
          <a:p>
            <a:pPr marL="320040" lvl="1" indent="0"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Has to pay subscription or article-processing charge</a:t>
            </a:r>
            <a:endParaRPr lang="en-GB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2211" y="5432563"/>
            <a:ext cx="683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=&gt; Costs are being borne by the founding institutions</a:t>
            </a:r>
            <a:endParaRPr lang="en-GB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7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808788" y="423863"/>
            <a:ext cx="7519738" cy="1295400"/>
          </a:xfrm>
        </p:spPr>
        <p:txBody>
          <a:bodyPr>
            <a:normAutofit fontScale="90000"/>
          </a:bodyPr>
          <a:lstStyle/>
          <a:p>
            <a:r>
              <a:rPr lang="fr-FR" i="1" dirty="0" smtClean="0"/>
              <a:t>EJT</a:t>
            </a:r>
            <a:r>
              <a:rPr lang="fr-FR" dirty="0" smtClean="0"/>
              <a:t> </a:t>
            </a:r>
            <a:r>
              <a:rPr lang="fr-FR" dirty="0" err="1" smtClean="0"/>
              <a:t>empowers</a:t>
            </a:r>
            <a:r>
              <a:rPr lang="fr-FR" dirty="0" smtClean="0"/>
              <a:t> </a:t>
            </a:r>
            <a:r>
              <a:rPr lang="fr-FR" dirty="0" err="1" smtClean="0"/>
              <a:t>publishing</a:t>
            </a:r>
            <a:r>
              <a:rPr lang="fr-FR" dirty="0" smtClean="0"/>
              <a:t> staff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199" y="1719264"/>
            <a:ext cx="7764379" cy="90094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Most of the time, within NHIs, journals are run by very isolated members of staff facing complex and strategic issues</a:t>
            </a:r>
            <a:endParaRPr lang="en-GB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3"/>
          </p:nvPr>
        </p:nvSpPr>
        <p:spPr>
          <a:xfrm>
            <a:off x="457200" y="4418213"/>
            <a:ext cx="7980556" cy="1096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By pooling expertise and resources </a:t>
            </a:r>
            <a:r>
              <a:rPr lang="en-GB" i="1" dirty="0" smtClean="0"/>
              <a:t>EJT</a:t>
            </a:r>
            <a:r>
              <a:rPr lang="en-GB" dirty="0" smtClean="0"/>
              <a:t> will enable NHIs to build a strong network of skilled scientific publishing staff to share expertise and ensure the adoption of best practise</a:t>
            </a:r>
            <a:endParaRPr lang="en-GB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199" y="2620211"/>
            <a:ext cx="7980557" cy="1592472"/>
          </a:xfrm>
        </p:spPr>
        <p:txBody>
          <a:bodyPr>
            <a:noAutofit/>
          </a:bodyPr>
          <a:lstStyle/>
          <a:p>
            <a:pPr algn="just"/>
            <a:r>
              <a:rPr lang="en-GB" sz="2200" dirty="0" smtClean="0"/>
              <a:t>The lack of technical and editorial staff in the institutions who would be able to address these issues is problematic, and results in a lack of knowledge in publishing field which prevents the institutions from being innovative in their mission to disseminate the scientific results</a:t>
            </a:r>
            <a:endParaRPr lang="en-GB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640446" y="5550647"/>
            <a:ext cx="549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smtClean="0">
                <a:solidFill>
                  <a:srgbClr val="FF0000"/>
                </a:solidFill>
              </a:rPr>
              <a:t>=&gt; </a:t>
            </a:r>
            <a:r>
              <a:rPr lang="fr-FR" sz="2600" b="1" dirty="0" err="1" smtClean="0">
                <a:solidFill>
                  <a:srgbClr val="FF0000"/>
                </a:solidFill>
              </a:rPr>
              <a:t>Learn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  <a:r>
              <a:rPr lang="fr-FR" sz="2600" b="1" dirty="0" err="1" smtClean="0">
                <a:solidFill>
                  <a:srgbClr val="FF0000"/>
                </a:solidFill>
              </a:rPr>
              <a:t>from</a:t>
            </a:r>
            <a:r>
              <a:rPr lang="fr-FR" sz="2600" b="1" dirty="0" smtClean="0">
                <a:solidFill>
                  <a:srgbClr val="FF0000"/>
                </a:solidFill>
              </a:rPr>
              <a:t> a </a:t>
            </a:r>
            <a:r>
              <a:rPr lang="fr-FR" sz="2600" b="1" dirty="0" err="1" smtClean="0">
                <a:solidFill>
                  <a:srgbClr val="FF0000"/>
                </a:solidFill>
              </a:rPr>
              <a:t>competitive</a:t>
            </a:r>
            <a:r>
              <a:rPr lang="fr-FR" sz="2600" b="1" dirty="0" smtClean="0">
                <a:solidFill>
                  <a:srgbClr val="FF0000"/>
                </a:solidFill>
              </a:rPr>
              <a:t> position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51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808788" y="423863"/>
            <a:ext cx="7519738" cy="1295400"/>
          </a:xfrm>
        </p:spPr>
        <p:txBody>
          <a:bodyPr>
            <a:normAutofit fontScale="90000"/>
          </a:bodyPr>
          <a:lstStyle/>
          <a:p>
            <a:r>
              <a:rPr lang="fr-FR" i="1" dirty="0" smtClean="0"/>
              <a:t>EJT</a:t>
            </a:r>
            <a:r>
              <a:rPr lang="fr-FR" dirty="0" smtClean="0"/>
              <a:t> </a:t>
            </a:r>
            <a:r>
              <a:rPr lang="fr-FR" dirty="0" err="1" smtClean="0"/>
              <a:t>promotes</a:t>
            </a:r>
            <a:r>
              <a:rPr lang="fr-FR" dirty="0" smtClean="0"/>
              <a:t> the </a:t>
            </a:r>
            <a:r>
              <a:rPr lang="fr-FR" dirty="0" err="1" smtClean="0"/>
              <a:t>set-up</a:t>
            </a:r>
            <a:r>
              <a:rPr lang="fr-FR" dirty="0" smtClean="0"/>
              <a:t> of a cross-</a:t>
            </a:r>
            <a:r>
              <a:rPr lang="fr-FR" dirty="0" err="1" smtClean="0"/>
              <a:t>institutional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199" y="1719264"/>
            <a:ext cx="8085703" cy="3344861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Gain in innovation and have a coordinated approach to their adoption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Take concerted actions to ensure that their journals and scientific production have crossed the electronic barrier and have moved into the digital world using similar standards and compatible </a:t>
            </a:r>
            <a:r>
              <a:rPr lang="en-GB" dirty="0" smtClean="0">
                <a:solidFill>
                  <a:schemeClr val="tx1"/>
                </a:solidFill>
              </a:rPr>
              <a:t>tools</a:t>
            </a:r>
          </a:p>
          <a:p>
            <a:r>
              <a:rPr lang="en-GB" dirty="0">
                <a:solidFill>
                  <a:schemeClr val="tx1"/>
                </a:solidFill>
              </a:rPr>
              <a:t>Establish a coherent set of policies using the same standards for metadata, data structures, technical standards, etc. </a:t>
            </a:r>
            <a:endParaRPr lang="fr-FR" dirty="0">
              <a:solidFill>
                <a:schemeClr val="tx1"/>
              </a:solidFill>
            </a:endParaRPr>
          </a:p>
          <a:p>
            <a:pPr lv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5914" y="4792183"/>
            <a:ext cx="8335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 smtClean="0">
                <a:solidFill>
                  <a:srgbClr val="FF0000"/>
                </a:solidFill>
              </a:rPr>
              <a:t>=&gt; </a:t>
            </a:r>
            <a:r>
              <a:rPr lang="fr-FR" sz="2800" dirty="0" smtClean="0"/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Coordinating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institutional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resources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contributes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to excellence, </a:t>
            </a:r>
            <a:r>
              <a:rPr lang="fr-FR" sz="2800" b="1" dirty="0" err="1">
                <a:solidFill>
                  <a:srgbClr val="FF0000"/>
                </a:solidFill>
              </a:rPr>
              <a:t>prevents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repetition</a:t>
            </a:r>
            <a:r>
              <a:rPr lang="fr-FR" sz="2800" b="1" dirty="0">
                <a:solidFill>
                  <a:srgbClr val="FF0000"/>
                </a:solidFill>
              </a:rPr>
              <a:t>, and </a:t>
            </a:r>
            <a:r>
              <a:rPr lang="fr-FR" sz="2800" b="1" dirty="0" err="1">
                <a:solidFill>
                  <a:srgbClr val="FF0000"/>
                </a:solidFill>
              </a:rPr>
              <a:t>increases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efficiency</a:t>
            </a:r>
            <a:r>
              <a:rPr lang="fr-FR" sz="2800" b="1" dirty="0">
                <a:solidFill>
                  <a:srgbClr val="FF0000"/>
                </a:solidFill>
              </a:rPr>
              <a:t> in the </a:t>
            </a:r>
            <a:r>
              <a:rPr lang="fr-FR" sz="2800" b="1" dirty="0" err="1">
                <a:solidFill>
                  <a:srgbClr val="FF0000"/>
                </a:solidFill>
              </a:rPr>
              <a:t>dissemination</a:t>
            </a:r>
            <a:r>
              <a:rPr lang="fr-FR" sz="2800" b="1" dirty="0">
                <a:solidFill>
                  <a:srgbClr val="FF0000"/>
                </a:solidFill>
              </a:rPr>
              <a:t> of </a:t>
            </a:r>
            <a:r>
              <a:rPr lang="fr-FR" sz="2800" b="1" dirty="0" err="1">
                <a:solidFill>
                  <a:srgbClr val="FF0000"/>
                </a:solidFill>
              </a:rPr>
              <a:t>taxonomic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data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i="1" dirty="0" smtClean="0"/>
              <a:t>EJT</a:t>
            </a:r>
            <a:r>
              <a:rPr lang="fr-FR" dirty="0" smtClean="0"/>
              <a:t> structures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943049" y="20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74800"/>
            <a:ext cx="7124700" cy="4584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65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 txBox="1">
            <a:spLocks/>
          </p:cNvSpPr>
          <p:nvPr/>
        </p:nvSpPr>
        <p:spPr>
          <a:xfrm>
            <a:off x="726895" y="413613"/>
            <a:ext cx="7498080" cy="690761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i="1" dirty="0" err="1" smtClean="0">
                <a:latin typeface="Impact"/>
                <a:cs typeface="Impact"/>
              </a:rPr>
              <a:t>EJT’s</a:t>
            </a:r>
            <a:r>
              <a:rPr lang="fr-FR" sz="4400" dirty="0" smtClean="0">
                <a:latin typeface="Impact"/>
                <a:cs typeface="Impact"/>
              </a:rPr>
              <a:t> </a:t>
            </a:r>
            <a:r>
              <a:rPr lang="fr-FR" sz="4400" dirty="0">
                <a:latin typeface="Impact"/>
                <a:cs typeface="Impact"/>
              </a:rPr>
              <a:t>t</a:t>
            </a:r>
            <a:r>
              <a:rPr lang="fr-FR" sz="4400" dirty="0" smtClean="0">
                <a:latin typeface="Impact"/>
                <a:cs typeface="Impact"/>
              </a:rPr>
              <a:t>eam</a:t>
            </a:r>
            <a:endParaRPr lang="fr-FR" sz="4400" dirty="0">
              <a:latin typeface="Impact"/>
              <a:cs typeface="Impact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878670" y="1286490"/>
            <a:ext cx="6947276" cy="1829071"/>
            <a:chOff x="585746" y="1649483"/>
            <a:chExt cx="6947276" cy="1829071"/>
          </a:xfrm>
        </p:grpSpPr>
        <p:grpSp>
          <p:nvGrpSpPr>
            <p:cNvPr id="8" name="Grouper 7"/>
            <p:cNvGrpSpPr/>
            <p:nvPr/>
          </p:nvGrpSpPr>
          <p:grpSpPr>
            <a:xfrm>
              <a:off x="585746" y="1649483"/>
              <a:ext cx="6947276" cy="1829071"/>
              <a:chOff x="585746" y="1649483"/>
              <a:chExt cx="6947276" cy="1829071"/>
            </a:xfrm>
          </p:grpSpPr>
          <p:sp>
            <p:nvSpPr>
              <p:cNvPr id="50" name="Autre processus 49"/>
              <p:cNvSpPr/>
              <p:nvPr/>
            </p:nvSpPr>
            <p:spPr>
              <a:xfrm>
                <a:off x="585746" y="1649483"/>
                <a:ext cx="6947276" cy="1829071"/>
              </a:xfrm>
              <a:prstGeom prst="flowChartAlternateProcess">
                <a:avLst/>
              </a:prstGeom>
              <a:solidFill>
                <a:srgbClr val="00009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200" dirty="0">
                  <a:solidFill>
                    <a:srgbClr val="BABA79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585746" y="1793517"/>
                <a:ext cx="1580175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0"/>
                </a:schemeClr>
              </a:solidFill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EDITORS</a:t>
                </a:r>
              </a:p>
            </p:txBody>
          </p:sp>
          <p:sp>
            <p:nvSpPr>
              <p:cNvPr id="66" name="ZoneTexte 35"/>
              <p:cNvSpPr txBox="1">
                <a:spLocks noChangeArrowheads="1"/>
              </p:cNvSpPr>
              <p:nvPr/>
            </p:nvSpPr>
            <p:spPr bwMode="auto">
              <a:xfrm>
                <a:off x="4311967" y="3105234"/>
                <a:ext cx="14825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Christian de </a:t>
                </a:r>
                <a:r>
                  <a:rPr lang="fr-FR" sz="1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Muizon</a:t>
                </a:r>
                <a:endParaRPr lang="fr-FR" sz="1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ZoneTexte 35"/>
              <p:cNvSpPr txBox="1">
                <a:spLocks noChangeArrowheads="1"/>
              </p:cNvSpPr>
              <p:nvPr/>
            </p:nvSpPr>
            <p:spPr bwMode="auto">
              <a:xfrm>
                <a:off x="3145101" y="3081944"/>
                <a:ext cx="9829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Rudy </a:t>
                </a:r>
                <a:r>
                  <a:rPr lang="fr-FR" sz="1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Jocqué</a:t>
                </a:r>
                <a:endParaRPr lang="fr-FR" sz="1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ZoneTexte 35"/>
              <p:cNvSpPr txBox="1">
                <a:spLocks noChangeArrowheads="1"/>
              </p:cNvSpPr>
              <p:nvPr/>
            </p:nvSpPr>
            <p:spPr bwMode="auto">
              <a:xfrm>
                <a:off x="5794500" y="3081944"/>
                <a:ext cx="148253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Thomas Janssen</a:t>
                </a:r>
                <a:endParaRPr lang="fr-FR" sz="1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pic>
          <p:nvPicPr>
            <p:cNvPr id="36" name="Image 35" descr="icone hom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976224" y="1816633"/>
              <a:ext cx="1119085" cy="1265311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5101" y="1734650"/>
              <a:ext cx="966496" cy="1298729"/>
            </a:xfrm>
            <a:prstGeom prst="rect">
              <a:avLst/>
            </a:prstGeom>
          </p:spPr>
        </p:pic>
        <p:pic>
          <p:nvPicPr>
            <p:cNvPr id="9" name="Image 8" descr="DeMuizon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4475843" y="1754061"/>
              <a:ext cx="1154781" cy="1288427"/>
            </a:xfrm>
            <a:prstGeom prst="rect">
              <a:avLst/>
            </a:prstGeom>
          </p:spPr>
        </p:pic>
      </p:grpSp>
      <p:grpSp>
        <p:nvGrpSpPr>
          <p:cNvPr id="14" name="Grouper 13"/>
          <p:cNvGrpSpPr/>
          <p:nvPr/>
        </p:nvGrpSpPr>
        <p:grpSpPr>
          <a:xfrm>
            <a:off x="382365" y="3398108"/>
            <a:ext cx="8508124" cy="2450846"/>
            <a:chOff x="137299" y="3398108"/>
            <a:chExt cx="8508124" cy="2450846"/>
          </a:xfrm>
        </p:grpSpPr>
        <p:sp>
          <p:nvSpPr>
            <p:cNvPr id="30" name="Autre processus 29"/>
            <p:cNvSpPr/>
            <p:nvPr/>
          </p:nvSpPr>
          <p:spPr>
            <a:xfrm>
              <a:off x="137299" y="3398108"/>
              <a:ext cx="8508124" cy="2450846"/>
            </a:xfrm>
            <a:prstGeom prst="flowChartAlternateProcess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solidFill>
                  <a:srgbClr val="BABA79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452980" y="3412738"/>
              <a:ext cx="8192442" cy="2352892"/>
              <a:chOff x="975856" y="4069270"/>
              <a:chExt cx="8192442" cy="2352892"/>
            </a:xfrm>
          </p:grpSpPr>
          <p:sp>
            <p:nvSpPr>
              <p:cNvPr id="17432" name="ZoneTexte 35"/>
              <p:cNvSpPr txBox="1">
                <a:spLocks noChangeArrowheads="1"/>
              </p:cNvSpPr>
              <p:nvPr/>
            </p:nvSpPr>
            <p:spPr bwMode="auto">
              <a:xfrm>
                <a:off x="2504480" y="5921007"/>
                <a:ext cx="12113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latin typeface="Times New Roman"/>
                    <a:cs typeface="Times New Roman"/>
                  </a:rPr>
                  <a:t>Natacha Beau,</a:t>
                </a:r>
              </a:p>
              <a:p>
                <a:r>
                  <a:rPr lang="fr-FR" sz="1200" dirty="0" smtClean="0">
                    <a:latin typeface="Times New Roman"/>
                    <a:cs typeface="Times New Roman"/>
                  </a:rPr>
                  <a:t>Meise,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Belgium</a:t>
                </a:r>
                <a:endParaRPr lang="fr-FR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433" name="ZoneTexte 36"/>
              <p:cNvSpPr txBox="1">
                <a:spLocks noChangeArrowheads="1"/>
              </p:cNvSpPr>
              <p:nvPr/>
            </p:nvSpPr>
            <p:spPr bwMode="auto">
              <a:xfrm>
                <a:off x="3695825" y="5729665"/>
                <a:ext cx="15109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latin typeface="Times New Roman"/>
                    <a:cs typeface="Times New Roman"/>
                  </a:rPr>
                  <a:t>Charlotte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Thionois</a:t>
                </a:r>
                <a:endParaRPr lang="fr-FR" sz="1200" dirty="0" smtClean="0">
                  <a:latin typeface="Times New Roman"/>
                  <a:cs typeface="Times New Roman"/>
                </a:endParaRPr>
              </a:p>
              <a:p>
                <a:r>
                  <a:rPr lang="fr-FR" sz="1200" dirty="0" smtClean="0">
                    <a:latin typeface="Times New Roman"/>
                    <a:cs typeface="Times New Roman"/>
                  </a:rPr>
                  <a:t>Paris, France</a:t>
                </a:r>
                <a:endParaRPr lang="fr-FR" sz="12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2" name="Image 1" descr="Charlotte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3766172" y="4424625"/>
                <a:ext cx="1440652" cy="1251714"/>
              </a:xfrm>
              <a:prstGeom prst="rect">
                <a:avLst/>
              </a:prstGeom>
            </p:spPr>
          </p:pic>
          <p:pic>
            <p:nvPicPr>
              <p:cNvPr id="4" name="Image 3" descr="Natacha.jp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2498473" y="4424625"/>
                <a:ext cx="1217362" cy="1418026"/>
              </a:xfrm>
              <a:prstGeom prst="rect">
                <a:avLst/>
              </a:prstGeom>
            </p:spPr>
          </p:pic>
          <p:pic>
            <p:nvPicPr>
              <p:cNvPr id="5" name="Image 4" descr="Danny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5287733" y="4424625"/>
                <a:ext cx="1009973" cy="1422206"/>
              </a:xfrm>
              <a:prstGeom prst="rect">
                <a:avLst/>
              </a:prstGeom>
            </p:spPr>
          </p:pic>
          <p:sp>
            <p:nvSpPr>
              <p:cNvPr id="42" name="ZoneTexte 36"/>
              <p:cNvSpPr txBox="1">
                <a:spLocks noChangeArrowheads="1"/>
              </p:cNvSpPr>
              <p:nvPr/>
            </p:nvSpPr>
            <p:spPr bwMode="auto">
              <a:xfrm>
                <a:off x="6342509" y="5960497"/>
                <a:ext cx="156234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err="1" smtClean="0">
                    <a:latin typeface="Times New Roman"/>
                    <a:cs typeface="Times New Roman"/>
                  </a:rPr>
                  <a:t>Kristiaan</a:t>
                </a:r>
                <a:r>
                  <a:rPr lang="fr-FR" sz="1200" dirty="0" smtClean="0">
                    <a:latin typeface="Times New Roman"/>
                    <a:cs typeface="Times New Roman"/>
                  </a:rPr>
                  <a:t>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Hoedmakers</a:t>
                </a:r>
                <a:endParaRPr lang="fr-FR" sz="1200" dirty="0" smtClean="0">
                  <a:latin typeface="Times New Roman"/>
                  <a:cs typeface="Times New Roman"/>
                </a:endParaRPr>
              </a:p>
              <a:p>
                <a:r>
                  <a:rPr lang="fr-FR" sz="1200" dirty="0" smtClean="0">
                    <a:latin typeface="Times New Roman"/>
                    <a:cs typeface="Times New Roman"/>
                  </a:rPr>
                  <a:t>Brussels,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Belgium</a:t>
                </a:r>
                <a:endParaRPr lang="fr-FR" sz="12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6" name="Image 5" descr="Kristiaan.jp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6461291" y="4424625"/>
                <a:ext cx="1112177" cy="1418025"/>
              </a:xfrm>
              <a:prstGeom prst="rect">
                <a:avLst/>
              </a:prstGeom>
            </p:spPr>
          </p:pic>
          <p:sp>
            <p:nvSpPr>
              <p:cNvPr id="45" name="ZoneTexte 36"/>
              <p:cNvSpPr txBox="1">
                <a:spLocks noChangeArrowheads="1"/>
              </p:cNvSpPr>
              <p:nvPr/>
            </p:nvSpPr>
            <p:spPr bwMode="auto">
              <a:xfrm>
                <a:off x="4744486" y="5921007"/>
                <a:ext cx="18024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latin typeface="Times New Roman"/>
                    <a:cs typeface="Times New Roman"/>
                  </a:rPr>
                  <a:t>Danny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Eibye</a:t>
                </a:r>
                <a:r>
                  <a:rPr lang="fr-FR" sz="1200" dirty="0" smtClean="0">
                    <a:latin typeface="Times New Roman"/>
                    <a:cs typeface="Times New Roman"/>
                  </a:rPr>
                  <a:t>-Jacobson</a:t>
                </a:r>
              </a:p>
              <a:p>
                <a:r>
                  <a:rPr lang="fr-FR" sz="1200" dirty="0" err="1" smtClean="0">
                    <a:latin typeface="Times New Roman"/>
                    <a:cs typeface="Times New Roman"/>
                  </a:rPr>
                  <a:t>Copenhagen</a:t>
                </a:r>
                <a:r>
                  <a:rPr lang="fr-FR" sz="1200" dirty="0" smtClean="0">
                    <a:latin typeface="Times New Roman"/>
                    <a:cs typeface="Times New Roman"/>
                  </a:rPr>
                  <a:t>,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Denmark</a:t>
                </a:r>
                <a:endParaRPr lang="fr-FR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975856" y="4069270"/>
                <a:ext cx="2868225" cy="307777"/>
              </a:xfrm>
              <a:prstGeom prst="rect">
                <a:avLst/>
              </a:prstGeom>
              <a:noFill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1" dirty="0" smtClean="0">
                    <a:latin typeface="Times New Roman"/>
                    <a:cs typeface="Times New Roman"/>
                  </a:rPr>
                  <a:t>EDITORIAL OFFICE</a:t>
                </a:r>
              </a:p>
            </p:txBody>
          </p:sp>
          <p:sp>
            <p:nvSpPr>
              <p:cNvPr id="32" name="ZoneTexte 35"/>
              <p:cNvSpPr txBox="1">
                <a:spLocks noChangeArrowheads="1"/>
              </p:cNvSpPr>
              <p:nvPr/>
            </p:nvSpPr>
            <p:spPr bwMode="auto">
              <a:xfrm>
                <a:off x="7956943" y="5960497"/>
                <a:ext cx="12113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 smtClean="0">
                    <a:latin typeface="Times New Roman"/>
                    <a:cs typeface="Times New Roman"/>
                  </a:rPr>
                  <a:t>Chris </a:t>
                </a:r>
                <a:r>
                  <a:rPr lang="fr-FR" sz="1200" dirty="0" err="1" smtClean="0">
                    <a:latin typeface="Times New Roman"/>
                    <a:cs typeface="Times New Roman"/>
                  </a:rPr>
                  <a:t>Sleep</a:t>
                </a:r>
                <a:r>
                  <a:rPr lang="fr-FR" sz="1200" dirty="0" smtClean="0">
                    <a:latin typeface="Times New Roman"/>
                    <a:cs typeface="Times New Roman"/>
                  </a:rPr>
                  <a:t>,</a:t>
                </a:r>
              </a:p>
              <a:p>
                <a:r>
                  <a:rPr lang="fr-FR" sz="1200" dirty="0" smtClean="0">
                    <a:latin typeface="Times New Roman"/>
                    <a:cs typeface="Times New Roman"/>
                  </a:rPr>
                  <a:t>London, UK</a:t>
                </a:r>
                <a:endParaRPr lang="fr-FR" sz="12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31" name="Image 30" descr="Chris Sleep.jp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  </a:ext>
                </a:extLst>
              </a:blip>
              <a:stretch>
                <a:fillRect/>
              </a:stretch>
            </p:blipFill>
            <p:spPr>
              <a:xfrm>
                <a:off x="7960475" y="4437440"/>
                <a:ext cx="1131222" cy="1409391"/>
              </a:xfrm>
              <a:prstGeom prst="rect">
                <a:avLst/>
              </a:prstGeom>
            </p:spPr>
          </p:pic>
        </p:grpSp>
        <p:sp>
          <p:nvSpPr>
            <p:cNvPr id="16" name="Autre processus 15"/>
            <p:cNvSpPr/>
            <p:nvPr/>
          </p:nvSpPr>
          <p:spPr>
            <a:xfrm>
              <a:off x="244358" y="3689737"/>
              <a:ext cx="1642736" cy="2003841"/>
            </a:xfrm>
            <a:prstGeom prst="flowChartAlternateProces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>
                <a:latin typeface="Times New Roman"/>
                <a:cs typeface="Times New Roman"/>
              </a:endParaRPr>
            </a:p>
          </p:txBody>
        </p:sp>
        <p:pic>
          <p:nvPicPr>
            <p:cNvPr id="17415" name="Image 5" descr="Laurence2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65" y="3756592"/>
              <a:ext cx="1309743" cy="133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ZoneTexte 18"/>
            <p:cNvSpPr txBox="1">
              <a:spLocks noChangeArrowheads="1"/>
            </p:cNvSpPr>
            <p:nvPr/>
          </p:nvSpPr>
          <p:spPr bwMode="auto">
            <a:xfrm>
              <a:off x="382365" y="5231913"/>
              <a:ext cx="1504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Laurence Bénichou</a:t>
              </a:r>
            </a:p>
            <a:p>
              <a:r>
                <a:rPr lang="fr-FR" sz="12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Publications manager</a:t>
              </a:r>
            </a:p>
          </p:txBody>
        </p:sp>
      </p:grpSp>
      <p:sp>
        <p:nvSpPr>
          <p:cNvPr id="37" name="Autre processus 36"/>
          <p:cNvSpPr/>
          <p:nvPr/>
        </p:nvSpPr>
        <p:spPr>
          <a:xfrm>
            <a:off x="1908114" y="1337332"/>
            <a:ext cx="1256589" cy="1702713"/>
          </a:xfrm>
          <a:prstGeom prst="flowChartAlternate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Gill Sans MT"/>
              <a:cs typeface="Gill Sans MT"/>
            </a:endParaRPr>
          </a:p>
        </p:txBody>
      </p:sp>
      <p:pic>
        <p:nvPicPr>
          <p:cNvPr id="35" name="Image 34" descr="Koen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20663" y="1419315"/>
            <a:ext cx="710565" cy="1119280"/>
          </a:xfrm>
          <a:prstGeom prst="rect">
            <a:avLst/>
          </a:prstGeom>
        </p:spPr>
      </p:pic>
      <p:sp>
        <p:nvSpPr>
          <p:cNvPr id="17420" name="ZoneTexte 19"/>
          <p:cNvSpPr txBox="1">
            <a:spLocks noChangeArrowheads="1"/>
          </p:cNvSpPr>
          <p:nvPr/>
        </p:nvSpPr>
        <p:spPr bwMode="auto">
          <a:xfrm>
            <a:off x="1955286" y="2544327"/>
            <a:ext cx="145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Koen Martens, Editor-in </a:t>
            </a:r>
            <a:r>
              <a:rPr lang="fr-FR" sz="1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Chief</a:t>
            </a:r>
            <a:endParaRPr lang="fr-FR" sz="1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37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596523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Statistics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11</a:t>
            </a:r>
            <a:r>
              <a:rPr lang="fr-FR" baseline="30000" dirty="0" smtClean="0"/>
              <a:t>th</a:t>
            </a:r>
            <a:r>
              <a:rPr lang="fr-FR" dirty="0" smtClean="0"/>
              <a:t> Sept. 2011 to 8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February</a:t>
            </a:r>
            <a:r>
              <a:rPr lang="fr-FR" dirty="0" smtClean="0"/>
              <a:t> 2013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287894"/>
              </p:ext>
            </p:extLst>
          </p:nvPr>
        </p:nvGraphicFramePr>
        <p:xfrm>
          <a:off x="1147542" y="2591334"/>
          <a:ext cx="6640446" cy="259922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90170"/>
                <a:gridCol w="205027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of new taxa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described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(incl.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genera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family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138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manuscripts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submitted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70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of articles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published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38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of pages </a:t>
                      </a: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published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1130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lang="fr-FR" sz="1600" dirty="0">
                          <a:effectLst/>
                          <a:latin typeface="Times New Roman"/>
                          <a:cs typeface="Times New Roman"/>
                        </a:rPr>
                        <a:t> pages per articles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29,7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Rejection rate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28%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time line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submission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and acceptation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weeks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time line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acceptation and publication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weeks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time line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submission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and publication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lang="fr-FR" sz="1600" dirty="0" smtClean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Times New Roman"/>
                          <a:cs typeface="Times New Roman"/>
                        </a:rPr>
                        <a:t>weeks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16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02394"/>
            <a:ext cx="6781800" cy="1054243"/>
          </a:xfrm>
        </p:spPr>
        <p:txBody>
          <a:bodyPr/>
          <a:lstStyle/>
          <a:p>
            <a:r>
              <a:rPr lang="fr-FR" dirty="0" smtClean="0"/>
              <a:t>Prospectives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Submission</a:t>
            </a:r>
            <a:r>
              <a:rPr lang="fr-FR" dirty="0" smtClean="0"/>
              <a:t> to </a:t>
            </a:r>
            <a:r>
              <a:rPr lang="fr-FR" dirty="0" err="1" smtClean="0"/>
              <a:t>useful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endParaRPr lang="fr-FR" dirty="0" smtClean="0"/>
          </a:p>
          <a:p>
            <a:r>
              <a:rPr lang="fr-FR" dirty="0" err="1" smtClean="0"/>
              <a:t>Providing</a:t>
            </a:r>
            <a:r>
              <a:rPr lang="fr-FR" dirty="0" smtClean="0"/>
              <a:t> articles in XML format</a:t>
            </a:r>
          </a:p>
          <a:p>
            <a:r>
              <a:rPr lang="fr-FR" dirty="0" err="1" smtClean="0"/>
              <a:t>Promote</a:t>
            </a:r>
            <a:r>
              <a:rPr lang="fr-FR" dirty="0" smtClean="0"/>
              <a:t> </a:t>
            </a:r>
            <a:r>
              <a:rPr lang="fr-FR" i="1" dirty="0" smtClean="0"/>
              <a:t>EJT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institutions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644192" y="3584241"/>
            <a:ext cx="3096636" cy="17193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44192" y="5521494"/>
            <a:ext cx="301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Thanks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your</a:t>
            </a:r>
            <a:r>
              <a:rPr lang="fr-FR" sz="2000" b="1" dirty="0" smtClean="0"/>
              <a:t> attention</a:t>
            </a:r>
            <a:endParaRPr lang="fr-FR" sz="2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69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47" y="2012558"/>
            <a:ext cx="4776131" cy="4099512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52250" y="457200"/>
            <a:ext cx="6568127" cy="1305851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2"/>
                </a:solidFill>
                <a:cs typeface="Impact"/>
              </a:rPr>
              <a:t>Scientific Publishing within Natural History </a:t>
            </a:r>
            <a:r>
              <a:rPr lang="en-GB" sz="4400" dirty="0" smtClean="0">
                <a:solidFill>
                  <a:schemeClr val="tx2"/>
                </a:solidFill>
                <a:cs typeface="Impact"/>
              </a:rPr>
              <a:t>Institutions</a:t>
            </a:r>
            <a:endParaRPr lang="fr-FR" sz="440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2"/>
          </p:nvPr>
        </p:nvSpPr>
        <p:spPr>
          <a:xfrm>
            <a:off x="762001" y="1997270"/>
            <a:ext cx="2673657" cy="4114800"/>
          </a:xfrm>
        </p:spPr>
        <p:txBody>
          <a:bodyPr/>
          <a:lstStyle/>
          <a:p>
            <a:r>
              <a:rPr lang="en-GB" dirty="0" smtClean="0">
                <a:cs typeface="Times New Roman"/>
              </a:rPr>
              <a:t>Creation of a network of staff involved in Scientific publishing within Natural History institutions under the European Distributed Institute of Taxonomy</a:t>
            </a:r>
          </a:p>
          <a:p>
            <a:endParaRPr lang="en-GB" dirty="0" smtClean="0">
              <a:cs typeface="Times New Roman"/>
            </a:endParaRPr>
          </a:p>
          <a:p>
            <a:r>
              <a:rPr lang="en-GB" dirty="0" smtClean="0"/>
              <a:t>=</a:t>
            </a:r>
            <a:r>
              <a:rPr lang="en-GB" dirty="0"/>
              <a:t>&gt; 25 out of the 28 EDIT members are scientific publishers</a:t>
            </a:r>
            <a:endParaRPr lang="fr-FR" dirty="0"/>
          </a:p>
          <a:p>
            <a:endParaRPr lang="fr-FR" dirty="0">
              <a:cs typeface="Times New Roman"/>
            </a:endParaRPr>
          </a:p>
          <a:p>
            <a:endParaRPr lang="fr-FR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23" y="54501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8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 idx="4294967295"/>
          </p:nvPr>
        </p:nvSpPr>
        <p:spPr>
          <a:xfrm>
            <a:off x="781449" y="391043"/>
            <a:ext cx="7554461" cy="750887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 smtClean="0">
                <a:latin typeface="Impact"/>
                <a:ea typeface="ＭＳ Ｐゴシック" charset="0"/>
                <a:cs typeface="Impact"/>
              </a:rPr>
              <a:t>Aims and Objectives of the network</a:t>
            </a:r>
            <a:endParaRPr lang="en-GB" sz="4000" dirty="0">
              <a:latin typeface="Impact"/>
              <a:ea typeface="ＭＳ Ｐゴシック" charset="0"/>
              <a:cs typeface="Impact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654959" y="1277855"/>
            <a:ext cx="4235802" cy="24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GB" sz="1400" dirty="0">
                <a:solidFill>
                  <a:schemeClr val="tx2"/>
                </a:solidFill>
                <a:latin typeface="Times New Roman"/>
                <a:cs typeface="Times New Roman"/>
              </a:rPr>
              <a:t>Catch up with the technology </a:t>
            </a:r>
            <a:endParaRPr lang="en-GB" sz="1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Increase dissemination</a:t>
            </a:r>
          </a:p>
          <a:p>
            <a:pPr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Facilitate </a:t>
            </a: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the transition to online OA publishing in our fields: take concerted actions to ensure we have crossed the electronic barriers</a:t>
            </a:r>
          </a:p>
          <a:p>
            <a:pPr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r>
              <a:rPr lang="en-GB" sz="1400" dirty="0">
                <a:solidFill>
                  <a:schemeClr val="tx2"/>
                </a:solidFill>
                <a:latin typeface="Times New Roman"/>
                <a:cs typeface="Times New Roman"/>
              </a:rPr>
              <a:t>Set up a common policy of dissemination in natural history at European </a:t>
            </a:r>
            <a:r>
              <a:rPr lang="en-GB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level</a:t>
            </a:r>
            <a:endParaRPr lang="en-US" sz="1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0724" name="Espace réservé du contenu 2"/>
          <p:cNvSpPr txBox="1">
            <a:spLocks/>
          </p:cNvSpPr>
          <p:nvPr/>
        </p:nvSpPr>
        <p:spPr bwMode="auto">
          <a:xfrm>
            <a:off x="5106928" y="1274159"/>
            <a:ext cx="3701846" cy="250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Times New Roman"/>
                <a:cs typeface="Times New Roman"/>
              </a:rPr>
              <a:t>R</a:t>
            </a:r>
            <a:r>
              <a:rPr lang="en-GB" sz="1400" dirty="0" err="1">
                <a:solidFill>
                  <a:schemeClr val="tx2"/>
                </a:solidFill>
                <a:latin typeface="Times New Roman"/>
                <a:cs typeface="Times New Roman"/>
              </a:rPr>
              <a:t>einforce</a:t>
            </a:r>
            <a:r>
              <a:rPr lang="en-GB" sz="1400" dirty="0">
                <a:solidFill>
                  <a:schemeClr val="tx2"/>
                </a:solidFill>
                <a:latin typeface="Times New Roman"/>
                <a:cs typeface="Times New Roman"/>
              </a:rPr>
              <a:t> collaborative partnerships</a:t>
            </a:r>
          </a:p>
          <a:p>
            <a:pPr eaLnBrk="1" hangingPunct="1">
              <a:spcBef>
                <a:spcPts val="5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GB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Promote </a:t>
            </a:r>
            <a:r>
              <a:rPr lang="en-GB" sz="1400" dirty="0">
                <a:solidFill>
                  <a:schemeClr val="tx2"/>
                </a:solidFill>
                <a:latin typeface="Times New Roman"/>
                <a:cs typeface="Times New Roman"/>
              </a:rPr>
              <a:t>dissemination of scientific information in natural history </a:t>
            </a:r>
            <a:r>
              <a:rPr lang="en-GB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sciences</a:t>
            </a:r>
            <a:endParaRPr lang="en-GB" sz="1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Times New Roman"/>
                <a:cs typeface="Times New Roman"/>
              </a:rPr>
              <a:t>Address the technological changes and strategic </a:t>
            </a:r>
            <a:r>
              <a:rPr lang="en-GB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decisions</a:t>
            </a:r>
            <a:endParaRPr lang="en-US" sz="1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Constitute </a:t>
            </a: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and support a network which can: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8000"/>
              </a:buClr>
              <a:buFont typeface="Wingdings" charset="0"/>
              <a:buChar char="v"/>
            </a:pP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 Face the technological change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8000"/>
              </a:buClr>
              <a:buFont typeface="Wingdings" charset="0"/>
              <a:buChar char="v"/>
            </a:pP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 Weight on strategic decisions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8000"/>
              </a:buClr>
              <a:buFont typeface="Wingdings" charset="0"/>
              <a:buChar char="v"/>
            </a:pP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 Enhance new standard</a:t>
            </a:r>
          </a:p>
          <a:p>
            <a:pPr eaLnBrk="1" hangingPunct="1">
              <a:spcBef>
                <a:spcPct val="20000"/>
              </a:spcBef>
              <a:buClr>
                <a:srgbClr val="008000"/>
              </a:buClr>
              <a:buFontTx/>
              <a:buChar char="•"/>
            </a:pPr>
            <a:endParaRPr lang="en-GB" sz="16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4359745" y="4023195"/>
            <a:ext cx="2399999" cy="1800000"/>
            <a:chOff x="4328770" y="4158295"/>
            <a:chExt cx="2399999" cy="18000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770" y="4158295"/>
              <a:ext cx="239999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4476971" y="4266110"/>
              <a:ext cx="2050713" cy="2616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 dirty="0" err="1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Copenhagen</a:t>
              </a:r>
              <a:r>
                <a:rPr lang="fr-FR" sz="11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 6</a:t>
              </a:r>
              <a:r>
                <a:rPr lang="fr-FR" sz="1100" baseline="300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th-</a:t>
              </a:r>
              <a:r>
                <a:rPr lang="fr-FR" sz="11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7</a:t>
              </a:r>
              <a:r>
                <a:rPr lang="fr-FR" sz="1100" baseline="300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th</a:t>
              </a:r>
              <a:r>
                <a:rPr lang="fr-FR" sz="11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 </a:t>
              </a:r>
              <a:r>
                <a:rPr lang="fr-FR" sz="1100" dirty="0" err="1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October</a:t>
              </a:r>
              <a:r>
                <a:rPr lang="fr-FR" sz="11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 2010</a:t>
              </a:r>
              <a:endParaRPr lang="fr-FR" sz="1100" dirty="0">
                <a:solidFill>
                  <a:schemeClr val="tx2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6743999" y="4006800"/>
            <a:ext cx="2400001" cy="1800000"/>
            <a:chOff x="6624649" y="4158295"/>
            <a:chExt cx="2400001" cy="1800000"/>
          </a:xfrm>
        </p:grpSpPr>
        <p:pic>
          <p:nvPicPr>
            <p:cNvPr id="11" name="Image 9" descr="Paris201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49" y="4158295"/>
              <a:ext cx="24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0"/>
            <p:cNvSpPr txBox="1">
              <a:spLocks noChangeArrowheads="1"/>
            </p:cNvSpPr>
            <p:nvPr/>
          </p:nvSpPr>
          <p:spPr bwMode="auto">
            <a:xfrm>
              <a:off x="7744434" y="4266110"/>
              <a:ext cx="12802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Paris 20</a:t>
              </a:r>
              <a:r>
                <a:rPr lang="fr-FR" sz="1100" baseline="300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th</a:t>
              </a:r>
              <a:r>
                <a:rPr lang="fr-FR" sz="11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 Jan. 2011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-9912" y="4023195"/>
            <a:ext cx="2399998" cy="1799998"/>
            <a:chOff x="-263607" y="4158295"/>
            <a:chExt cx="2399998" cy="179999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607" y="4158295"/>
              <a:ext cx="2399998" cy="179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6"/>
            <p:cNvSpPr txBox="1">
              <a:spLocks noChangeArrowheads="1"/>
            </p:cNvSpPr>
            <p:nvPr/>
          </p:nvSpPr>
          <p:spPr bwMode="auto">
            <a:xfrm>
              <a:off x="553634" y="4266110"/>
              <a:ext cx="126076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Paris 8</a:t>
              </a:r>
              <a:r>
                <a:rPr lang="fr-FR" sz="1100" baseline="300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th</a:t>
              </a:r>
              <a:r>
                <a:rPr lang="fr-FR" sz="1100" dirty="0">
                  <a:solidFill>
                    <a:schemeClr val="tx2"/>
                  </a:solidFill>
                  <a:latin typeface="Times New Roman"/>
                  <a:cs typeface="Times New Roman"/>
                </a:rPr>
                <a:t> </a:t>
              </a:r>
              <a:r>
                <a:rPr lang="fr-FR" sz="1100" dirty="0" err="1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Dec</a:t>
              </a:r>
              <a:r>
                <a:rPr lang="fr-FR" sz="1100" dirty="0" smtClean="0">
                  <a:solidFill>
                    <a:schemeClr val="tx2"/>
                  </a:solidFill>
                  <a:latin typeface="Times New Roman"/>
                  <a:cs typeface="Times New Roman"/>
                </a:rPr>
                <a:t>. 2008</a:t>
              </a:r>
              <a:endParaRPr lang="fr-FR" sz="1100" dirty="0">
                <a:solidFill>
                  <a:schemeClr val="tx2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990480" y="4023193"/>
            <a:ext cx="2400619" cy="1800000"/>
            <a:chOff x="2032271" y="4158295"/>
            <a:chExt cx="2400619" cy="18000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271" y="4158295"/>
              <a:ext cx="240061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7"/>
            <p:cNvSpPr txBox="1">
              <a:spLocks noChangeArrowheads="1"/>
            </p:cNvSpPr>
            <p:nvPr/>
          </p:nvSpPr>
          <p:spPr bwMode="auto">
            <a:xfrm>
              <a:off x="2191400" y="4266110"/>
              <a:ext cx="2121640" cy="2616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</a:t>
              </a:r>
              <a:r>
                <a:rPr lang="fr-FR" sz="1100" dirty="0">
                  <a:latin typeface="Times New Roman"/>
                  <a:cs typeface="Times New Roman"/>
                </a:rPr>
                <a:t>ratislava 22</a:t>
              </a:r>
              <a:r>
                <a:rPr lang="fr-FR" sz="1100" baseline="30000" dirty="0">
                  <a:latin typeface="Times New Roman"/>
                  <a:cs typeface="Times New Roman"/>
                </a:rPr>
                <a:t>nd-</a:t>
              </a:r>
              <a:r>
                <a:rPr lang="fr-FR" sz="1100" dirty="0">
                  <a:latin typeface="Times New Roman"/>
                  <a:cs typeface="Times New Roman"/>
                </a:rPr>
                <a:t>23</a:t>
              </a:r>
              <a:r>
                <a:rPr lang="fr-FR" sz="1100" baseline="30000" dirty="0">
                  <a:latin typeface="Times New Roman"/>
                  <a:cs typeface="Times New Roman"/>
                </a:rPr>
                <a:t>rd</a:t>
              </a:r>
              <a:r>
                <a:rPr lang="fr-FR" sz="1100" dirty="0">
                  <a:latin typeface="Times New Roman"/>
                  <a:cs typeface="Times New Roman"/>
                </a:rPr>
                <a:t> </a:t>
              </a:r>
              <a:r>
                <a:rPr lang="fr-FR" sz="1100" dirty="0" err="1">
                  <a:latin typeface="Times New Roman"/>
                  <a:cs typeface="Times New Roman"/>
                </a:rPr>
                <a:t>June</a:t>
              </a:r>
              <a:r>
                <a:rPr lang="fr-FR" sz="1100" dirty="0">
                  <a:latin typeface="Times New Roman"/>
                  <a:cs typeface="Times New Roman"/>
                </a:rPr>
                <a:t> 2009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9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799213" y="1864193"/>
            <a:ext cx="30782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GB" sz="1600" dirty="0" smtClean="0"/>
              <a:t>25 </a:t>
            </a:r>
            <a:r>
              <a:rPr lang="en-GB" sz="1600" dirty="0"/>
              <a:t>out of the 28 EDIT members</a:t>
            </a:r>
            <a:r>
              <a:rPr lang="en-GB" sz="1600" dirty="0" smtClean="0"/>
              <a:t> are </a:t>
            </a:r>
            <a:r>
              <a:rPr lang="en-GB" sz="1600" dirty="0"/>
              <a:t>publishers; publishing</a:t>
            </a:r>
            <a:r>
              <a:rPr lang="en-GB" sz="1600" dirty="0" smtClean="0"/>
              <a:t> ± 65 </a:t>
            </a:r>
            <a:r>
              <a:rPr lang="en-GB" sz="1600" dirty="0"/>
              <a:t>journals and</a:t>
            </a:r>
            <a:r>
              <a:rPr lang="en-GB" sz="1600" dirty="0" smtClean="0"/>
              <a:t> ± 50 </a:t>
            </a:r>
            <a:r>
              <a:rPr lang="en-GB" sz="1600" dirty="0"/>
              <a:t>books and monographs </a:t>
            </a:r>
            <a:r>
              <a:rPr lang="en-GB" sz="1600" dirty="0" smtClean="0"/>
              <a:t>series</a:t>
            </a:r>
            <a:endParaRPr lang="en-GB" sz="1600" dirty="0"/>
          </a:p>
          <a:p>
            <a:pPr>
              <a:buClr>
                <a:srgbClr val="008000"/>
              </a:buClr>
            </a:pPr>
            <a:endParaRPr lang="en-US" sz="1600" dirty="0"/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GB" sz="1600" dirty="0" smtClean="0"/>
              <a:t>Long </a:t>
            </a:r>
            <a:r>
              <a:rPr lang="en-GB" sz="1600" dirty="0"/>
              <a:t>standing journals: 1/3 of them are at least 60 year-old journals (16% &gt; 100 year old).</a:t>
            </a: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GB" sz="1600" dirty="0" smtClean="0"/>
              <a:t>78% </a:t>
            </a:r>
            <a:r>
              <a:rPr lang="en-GB" sz="1600" dirty="0"/>
              <a:t>are available online</a:t>
            </a:r>
            <a:r>
              <a:rPr lang="en-GB" sz="1600" dirty="0" smtClean="0"/>
              <a:t> and </a:t>
            </a:r>
            <a:r>
              <a:rPr lang="en-GB" sz="1600" dirty="0"/>
              <a:t>28% have an impact factor.</a:t>
            </a:r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GB" sz="1600" dirty="0" smtClean="0"/>
              <a:t>All </a:t>
            </a:r>
            <a:r>
              <a:rPr lang="en-GB" sz="1600" dirty="0"/>
              <a:t>the institutions have a same editorial </a:t>
            </a:r>
            <a:r>
              <a:rPr lang="en-GB" sz="1600" dirty="0" smtClean="0"/>
              <a:t>process and policy.</a:t>
            </a:r>
            <a:endParaRPr lang="en-GB" sz="1600" dirty="0"/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Clr>
                <a:srgbClr val="008000"/>
              </a:buClr>
              <a:buFont typeface="Arial"/>
              <a:buChar char="•"/>
            </a:pPr>
            <a:r>
              <a:rPr lang="en-GB" sz="1600" dirty="0" smtClean="0"/>
              <a:t>but different </a:t>
            </a:r>
            <a:r>
              <a:rPr lang="en-GB" sz="1600" dirty="0"/>
              <a:t>business models.</a:t>
            </a:r>
            <a:r>
              <a:rPr lang="fr-FR" sz="1600" dirty="0"/>
              <a:t> </a:t>
            </a:r>
            <a:r>
              <a:rPr lang="en-GB" sz="1600" dirty="0"/>
              <a:t> 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4939505" y="1254067"/>
            <a:ext cx="3732566" cy="4770585"/>
            <a:chOff x="4939505" y="1254067"/>
            <a:chExt cx="3732566" cy="477058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36" y="1327648"/>
              <a:ext cx="819128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8570" y="1453002"/>
              <a:ext cx="1219200" cy="163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824" y="2306440"/>
              <a:ext cx="935038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15" descr="TOTAL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505" y="3693830"/>
              <a:ext cx="3119755" cy="233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543" y="1812195"/>
              <a:ext cx="950306" cy="137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901" y="1254067"/>
              <a:ext cx="95885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20491984">
              <a:off x="6618653" y="1624959"/>
              <a:ext cx="1344259" cy="159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747" y="1476250"/>
              <a:ext cx="912406" cy="123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747" y="2497598"/>
              <a:ext cx="963410" cy="1255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940" y="3560820"/>
              <a:ext cx="928131" cy="1298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584730"/>
              <a:ext cx="9715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969505" y="3109253"/>
              <a:ext cx="915987" cy="125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5" cstate="screen">
              <a:alphaModFix/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044" y="3407083"/>
              <a:ext cx="852595" cy="113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91523" y="3333556"/>
              <a:ext cx="966788" cy="128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86" name="Titre 1"/>
          <p:cNvSpPr>
            <a:spLocks/>
          </p:cNvSpPr>
          <p:nvPr/>
        </p:nvSpPr>
        <p:spPr bwMode="auto">
          <a:xfrm>
            <a:off x="799213" y="401053"/>
            <a:ext cx="7445404" cy="125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Impact"/>
              </a:rPr>
              <a:t>Most NHIs are traditionally scientific publisher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77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924" y="402707"/>
            <a:ext cx="838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 smtClean="0">
                <a:latin typeface="+mj-lt"/>
                <a:ea typeface="ＭＳ Ｐゴシック" pitchFamily="34" charset="-128"/>
                <a:cs typeface="+mn-cs"/>
              </a:rPr>
              <a:t>All barriers to go online “nearly” solved</a:t>
            </a:r>
            <a:endParaRPr lang="fr-FR" sz="4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39750" y="1223217"/>
            <a:ext cx="4679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dirty="0"/>
              <a:t>1. </a:t>
            </a:r>
            <a:r>
              <a:rPr lang="en-GB" sz="2400" dirty="0" smtClean="0"/>
              <a:t>Technical answers have been provided to ensure sustainability </a:t>
            </a:r>
            <a:r>
              <a:rPr lang="en-GB" sz="2400" dirty="0"/>
              <a:t>of the online support and the access to the journal </a:t>
            </a:r>
            <a:r>
              <a:rPr lang="en-GB" sz="2400" dirty="0" smtClean="0"/>
              <a:t>archives.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2. </a:t>
            </a:r>
            <a:r>
              <a:rPr lang="en-GB" sz="2400" dirty="0" smtClean="0"/>
              <a:t>Nomenclature </a:t>
            </a:r>
            <a:r>
              <a:rPr lang="en-GB" sz="2400" dirty="0"/>
              <a:t>rules in zoology, botany </a:t>
            </a:r>
            <a:r>
              <a:rPr lang="en-GB" sz="2400" dirty="0" smtClean="0"/>
              <a:t>do now </a:t>
            </a:r>
            <a:r>
              <a:rPr lang="en-GB" sz="2400" dirty="0"/>
              <a:t>recognise e-only publications as valid.</a:t>
            </a:r>
          </a:p>
          <a:p>
            <a:endParaRPr lang="en-GB" sz="2400" dirty="0"/>
          </a:p>
          <a:p>
            <a:r>
              <a:rPr lang="en-GB" sz="2400" dirty="0"/>
              <a:t>3. Library exchange programmes </a:t>
            </a:r>
            <a:endParaRPr lang="fr-FR" sz="2400" dirty="0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8797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750" y="5131419"/>
            <a:ext cx="447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4. </a:t>
            </a:r>
            <a:r>
              <a:rPr lang="fr-FR" sz="2400" dirty="0" err="1" smtClean="0"/>
              <a:t>Lack</a:t>
            </a:r>
            <a:r>
              <a:rPr lang="fr-FR" sz="2400" dirty="0" smtClean="0"/>
              <a:t> of personnel and </a:t>
            </a:r>
            <a:r>
              <a:rPr lang="fr-FR" sz="2400" dirty="0" err="1" smtClean="0"/>
              <a:t>resources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87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14" y="2391000"/>
            <a:ext cx="1305276" cy="5349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637796" y="3174232"/>
            <a:ext cx="880175" cy="5014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022" y="2527609"/>
            <a:ext cx="1709854" cy="299224"/>
          </a:xfrm>
          <a:prstGeom prst="rect">
            <a:avLst/>
          </a:prstGeom>
          <a:solidFill>
            <a:srgbClr val="00008E"/>
          </a:solidFill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800309" y="3360219"/>
            <a:ext cx="1009139" cy="9918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8007" y="3788879"/>
            <a:ext cx="857302" cy="65637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007659" y="4454490"/>
            <a:ext cx="1180822" cy="90789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140221" y="4432261"/>
            <a:ext cx="2272990" cy="5280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6033586" y="1682945"/>
            <a:ext cx="2866704" cy="97825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8233" y="2480688"/>
            <a:ext cx="1924215" cy="119503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310268" y="3174232"/>
            <a:ext cx="1020645" cy="6123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9061" y="5347291"/>
            <a:ext cx="644912" cy="64491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526580" y="2642167"/>
            <a:ext cx="88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TaxPub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809448" y="39879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TaxonX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971543" y="3924686"/>
            <a:ext cx="1168678" cy="59721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332361" y="293165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5"/>
              </a:rPr>
              <a:t>CiteBank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0222" y="4158029"/>
            <a:ext cx="1600237" cy="5744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0020" y="5042774"/>
            <a:ext cx="2226266" cy="10752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0853" y="4005382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DwC</a:t>
            </a:r>
            <a:r>
              <a:rPr lang="fr-FR" dirty="0" smtClean="0"/>
              <a:t>-A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74676" y="5052403"/>
            <a:ext cx="1676400" cy="939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05366" y="449146"/>
            <a:ext cx="6784975" cy="16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How to face the digital </a:t>
            </a:r>
            <a:r>
              <a:rPr lang="fr-FR" dirty="0" err="1" smtClean="0"/>
              <a:t>revolution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431498" y="5222502"/>
            <a:ext cx="1790991" cy="89549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9381" y="4742070"/>
            <a:ext cx="1413035" cy="4804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4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394368"/>
            <a:ext cx="6781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nl-BE" sz="4400" i="1" dirty="0" smtClean="0"/>
              <a:t>EJT</a:t>
            </a:r>
            <a:r>
              <a:rPr lang="nl-BE" sz="4400" dirty="0" smtClean="0"/>
              <a:t>,</a:t>
            </a:r>
            <a:r>
              <a:rPr lang="nl-BE" sz="4400" i="1" dirty="0" smtClean="0"/>
              <a:t> </a:t>
            </a:r>
            <a:r>
              <a:rPr lang="nl-BE" sz="4400" dirty="0" smtClean="0"/>
              <a:t>or How to kill three birds with one stone?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0" y="2154695"/>
            <a:ext cx="6449122" cy="394815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000" dirty="0" smtClean="0"/>
              <a:t>A joint journal would solve most of the problems identified: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Small journals (without IF) that fail to attract good papers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Good journals (with IF) that attract more papers than they can publish rapidly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 smtClean="0"/>
              <a:t>Journals commercially outsourced that have lost editorial control (rush for ever increasing IF...)</a:t>
            </a:r>
          </a:p>
          <a:p>
            <a:pPr>
              <a:buNone/>
              <a:defRPr/>
            </a:pPr>
            <a:r>
              <a:rPr lang="nl-BE" sz="2000" dirty="0" smtClean="0"/>
              <a:t>Result</a:t>
            </a:r>
            <a:r>
              <a:rPr lang="nl-BE" sz="2000" dirty="0"/>
              <a:t>: fewer institutional-driven communication channels for (alpha)taxonomy and these usually do not have wide </a:t>
            </a:r>
            <a:r>
              <a:rPr lang="nl-BE" sz="2000" dirty="0" smtClean="0"/>
              <a:t>circulation, encounter difficulties to go online and face the technological revolution</a:t>
            </a:r>
          </a:p>
          <a:p>
            <a:pPr>
              <a:buNone/>
              <a:defRPr/>
            </a:pPr>
            <a:r>
              <a:rPr lang="nl-BE" sz="2000" dirty="0" smtClean="0"/>
              <a:t>=</a:t>
            </a:r>
            <a:r>
              <a:rPr lang="nl-BE" sz="2000" dirty="0"/>
              <a:t>&gt; All can benefit from a joint initiative like </a:t>
            </a:r>
            <a:r>
              <a:rPr lang="nl-BE" sz="2000" i="1" dirty="0"/>
              <a:t>EJT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6846006" y="2481477"/>
            <a:ext cx="2297994" cy="3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88" y="421105"/>
            <a:ext cx="7497011" cy="949158"/>
          </a:xfrm>
        </p:spPr>
        <p:txBody>
          <a:bodyPr>
            <a:normAutofit/>
          </a:bodyPr>
          <a:lstStyle/>
          <a:p>
            <a:r>
              <a:rPr lang="en-GB" sz="4400" i="1" smtClean="0"/>
              <a:t>EJT</a:t>
            </a:r>
            <a:r>
              <a:rPr lang="en-GB" sz="4400" smtClean="0"/>
              <a:t> aims at enabling NHIs to</a:t>
            </a:r>
            <a:endParaRPr lang="en-GB" sz="4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1999" y="1724526"/>
            <a:ext cx="7543800" cy="915737"/>
          </a:xfrm>
        </p:spPr>
        <p:txBody>
          <a:bodyPr>
            <a:normAutofit/>
          </a:bodyPr>
          <a:lstStyle/>
          <a:p>
            <a:r>
              <a:rPr lang="en-GB" sz="2800" smtClean="0"/>
              <a:t>Increase the dissemination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999" y="29923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8000"/>
              </a:buClr>
              <a:buFont typeface="Arial"/>
              <a:buChar char="•"/>
            </a:pPr>
            <a:r>
              <a:rPr lang="en-GB" sz="2800" smtClean="0"/>
              <a:t>Face the digital revolution</a:t>
            </a:r>
            <a:endParaRPr lang="en-GB" sz="2800"/>
          </a:p>
        </p:txBody>
      </p:sp>
      <p:sp>
        <p:nvSpPr>
          <p:cNvPr id="5" name="Rectangle 4"/>
          <p:cNvSpPr/>
          <p:nvPr/>
        </p:nvSpPr>
        <p:spPr>
          <a:xfrm>
            <a:off x="761999" y="3867666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8000"/>
              </a:buClr>
              <a:buFont typeface="Arial"/>
              <a:buChar char="•"/>
            </a:pPr>
            <a:r>
              <a:rPr lang="en-GB" sz="2800" dirty="0" smtClean="0"/>
              <a:t>Control the editorial production</a:t>
            </a:r>
            <a:endParaRPr lang="en-GB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21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902088" y="1504251"/>
            <a:ext cx="1984418" cy="1322945"/>
          </a:xfrm>
          <a:prstGeom prst="rect">
            <a:avLst/>
          </a:prstGeom>
        </p:spPr>
      </p:pic>
      <p:sp>
        <p:nvSpPr>
          <p:cNvPr id="440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6254" y="3081038"/>
            <a:ext cx="8139805" cy="2714740"/>
          </a:xfrm>
        </p:spPr>
        <p:txBody>
          <a:bodyPr>
            <a:normAutofit/>
          </a:bodyPr>
          <a:lstStyle/>
          <a:p>
            <a:r>
              <a:rPr lang="en-GB" sz="1700" dirty="0"/>
              <a:t>International, fully electronic, fast-track, open-access, peer-reviewed journal</a:t>
            </a:r>
          </a:p>
          <a:p>
            <a:r>
              <a:rPr lang="en-GB" sz="1700" dirty="0"/>
              <a:t>in descriptive  taxonomy, covering subjects in zoology (incl. Entomology), botany and palaeontology.</a:t>
            </a:r>
          </a:p>
          <a:p>
            <a:r>
              <a:rPr lang="en-GB" sz="1700" dirty="0" smtClean="0"/>
              <a:t>Ownership shared by the founding institutions</a:t>
            </a:r>
          </a:p>
          <a:p>
            <a:r>
              <a:rPr lang="en-GB" sz="1700" dirty="0" smtClean="0"/>
              <a:t>Truly global but firmly anchored in Europe</a:t>
            </a:r>
          </a:p>
          <a:p>
            <a:r>
              <a:rPr lang="en-GB" sz="1700" dirty="0" smtClean="0"/>
              <a:t>Some of the journals published by the institutions members of </a:t>
            </a:r>
            <a:r>
              <a:rPr lang="en-GB" sz="1700" i="1" dirty="0" smtClean="0"/>
              <a:t>EJT</a:t>
            </a:r>
            <a:r>
              <a:rPr lang="en-GB" sz="1700" dirty="0" smtClean="0"/>
              <a:t> will merge while others have chosen not to merge, for now.</a:t>
            </a:r>
          </a:p>
          <a:p>
            <a:r>
              <a:rPr lang="en-GB" sz="1700" b="1" dirty="0" smtClean="0">
                <a:solidFill>
                  <a:srgbClr val="008000"/>
                </a:solidFill>
              </a:rPr>
              <a:t>Key aspects: </a:t>
            </a:r>
            <a:r>
              <a:rPr lang="en-GB" sz="1700" dirty="0" smtClean="0"/>
              <a:t>its economic model; pool of resources and expertise; set-up of cross-institutional strategy at European level for taxonomy </a:t>
            </a:r>
          </a:p>
          <a:p>
            <a:endParaRPr lang="fr-FR" sz="1800" dirty="0" smtClean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5330" y="1491943"/>
            <a:ext cx="2098916" cy="133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>
            <a:spLocks/>
          </p:cNvSpPr>
          <p:nvPr/>
        </p:nvSpPr>
        <p:spPr bwMode="auto">
          <a:xfrm>
            <a:off x="767205" y="331808"/>
            <a:ext cx="6717031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fr-FR" sz="4400" dirty="0" err="1">
                <a:latin typeface="Impact" charset="0"/>
                <a:cs typeface="ＭＳ Ｐゴシック" charset="0"/>
              </a:rPr>
              <a:t>What</a:t>
            </a:r>
            <a:r>
              <a:rPr lang="fr-FR" sz="4400" dirty="0">
                <a:latin typeface="Impact" charset="0"/>
                <a:cs typeface="ＭＳ Ｐゴシック" charset="0"/>
              </a:rPr>
              <a:t> </a:t>
            </a:r>
            <a:r>
              <a:rPr lang="fr-FR" sz="4400" dirty="0" err="1" smtClean="0">
                <a:latin typeface="Impact" charset="0"/>
                <a:cs typeface="ＭＳ Ｐゴシック" charset="0"/>
              </a:rPr>
              <a:t>is</a:t>
            </a:r>
            <a:r>
              <a:rPr lang="fr-FR" sz="4400" i="1" dirty="0">
                <a:latin typeface="Impact" charset="0"/>
                <a:cs typeface="ＭＳ Ｐゴシック" charset="0"/>
              </a:rPr>
              <a:t> </a:t>
            </a:r>
            <a:r>
              <a:rPr lang="fr-FR" sz="4400" i="1" dirty="0" smtClean="0">
                <a:latin typeface="Impact" charset="0"/>
                <a:cs typeface="ＭＳ Ｐゴシック" charset="0"/>
              </a:rPr>
              <a:t>EJT </a:t>
            </a:r>
            <a:r>
              <a:rPr lang="fr-FR" sz="4400" dirty="0" smtClean="0">
                <a:latin typeface="Impact" charset="0"/>
                <a:cs typeface="ＭＳ Ｐゴシック" charset="0"/>
              </a:rPr>
              <a:t>?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30" y="1491943"/>
            <a:ext cx="1938594" cy="13352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651" y="1498675"/>
            <a:ext cx="2028580" cy="13285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351624" y="1491943"/>
            <a:ext cx="2550464" cy="13352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585" y="1491943"/>
            <a:ext cx="1328521" cy="132852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930533" y="6244563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www.europeanjournaloftaxonomy.eu</a:t>
            </a:r>
            <a:endParaRPr lang="fr-FR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8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B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3209</TotalTime>
  <Words>987</Words>
  <Application>Microsoft Macintosh PowerPoint</Application>
  <PresentationFormat>Présentation à l'écran (4:3)</PresentationFormat>
  <Paragraphs>135</Paragraphs>
  <Slides>16</Slides>
  <Notes>11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LBM</vt:lpstr>
      <vt:lpstr>European Journal of Taxonomy</vt:lpstr>
      <vt:lpstr>Scientific Publishing within Natural History Institutions</vt:lpstr>
      <vt:lpstr>Aims and Objectives of the network</vt:lpstr>
      <vt:lpstr>Diapositive 4</vt:lpstr>
      <vt:lpstr>Diapositive 5</vt:lpstr>
      <vt:lpstr>How to face the digital revolution?</vt:lpstr>
      <vt:lpstr>EJT, or How to kill three birds with one stone?</vt:lpstr>
      <vt:lpstr>EJT aims at enabling NHIs to</vt:lpstr>
      <vt:lpstr>Diapositive 9</vt:lpstr>
      <vt:lpstr>Diapositive 10</vt:lpstr>
      <vt:lpstr>EJT empowers publishing staff</vt:lpstr>
      <vt:lpstr>EJT promotes the set-up of a cross-institutional strategy</vt:lpstr>
      <vt:lpstr>EJT structures</vt:lpstr>
      <vt:lpstr>Diapositive 14</vt:lpstr>
      <vt:lpstr>Statistics from 11th Sept. 2011 to 8th February 2013</vt:lpstr>
      <vt:lpstr>Prospectives</vt:lpstr>
    </vt:vector>
  </TitlesOfParts>
  <Company>MNHN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Bénichou</dc:creator>
  <cp:lastModifiedBy>Laurence Bénichou</cp:lastModifiedBy>
  <cp:revision>76</cp:revision>
  <dcterms:created xsi:type="dcterms:W3CDTF">2013-02-14T12:38:44Z</dcterms:created>
  <dcterms:modified xsi:type="dcterms:W3CDTF">2013-02-14T13:29:48Z</dcterms:modified>
</cp:coreProperties>
</file>