
<file path=[Content_Types].xml><?xml version="1.0" encoding="utf-8"?>
<Types xmlns="http://schemas.openxmlformats.org/package/2006/content-types"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Layouts/slideLayout5.xml" ContentType="application/vnd.openxmlformats-officedocument.presentationml.slideLayout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xml" ContentType="application/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Default Extension="xlsx" ContentType="application/vnd.openxmlformats-officedocument.spreadsheetml.sheet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6"/>
  </p:notesMasterIdLst>
  <p:sldIdLst>
    <p:sldId id="256" r:id="rId2"/>
    <p:sldId id="270" r:id="rId3"/>
    <p:sldId id="272" r:id="rId4"/>
    <p:sldId id="273" r:id="rId5"/>
    <p:sldId id="279" r:id="rId6"/>
    <p:sldId id="280" r:id="rId7"/>
    <p:sldId id="265" r:id="rId8"/>
    <p:sldId id="263" r:id="rId9"/>
    <p:sldId id="276" r:id="rId10"/>
    <p:sldId id="274" r:id="rId11"/>
    <p:sldId id="275" r:id="rId12"/>
    <p:sldId id="277" r:id="rId13"/>
    <p:sldId id="268" r:id="rId14"/>
    <p:sldId id="27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  <p:ext uri="{D31A062A-798A-4329-ABDD-BBA856620510}">
      <p14:defaultImageDpi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interSettings" Target="printerSettings/printerSettings1.bin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euille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13"/>
  <c:chart>
    <c:autoTitleDeleted val="1"/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Colonne1</c:v>
                </c:pt>
              </c:strCache>
            </c:strRef>
          </c:tx>
          <c:explosion val="25"/>
          <c:dLbls>
            <c:dLbl>
              <c:idx val="3"/>
              <c:delete val="1"/>
            </c:dLbl>
            <c:showVal val="1"/>
            <c:showCatName val="1"/>
            <c:showLeaderLines val="1"/>
          </c:dLbls>
          <c:cat>
            <c:strRef>
              <c:f>Feuil1!$A$2:$A$5</c:f>
              <c:strCache>
                <c:ptCount val="3"/>
                <c:pt idx="0">
                  <c:v>For-Profit publisher</c:v>
                </c:pt>
                <c:pt idx="1">
                  <c:v>Non-for-profit Publisher (institution and learned society)</c:v>
                </c:pt>
                <c:pt idx="2">
                  <c:v>published on behalf of an institution or learned society</c:v>
                </c:pt>
              </c:strCache>
            </c:strRef>
          </c:cat>
          <c:val>
            <c:numRef>
              <c:f>Feuil1!$B$2:$B$5</c:f>
              <c:numCache>
                <c:formatCode>0%</c:formatCode>
                <c:ptCount val="4"/>
                <c:pt idx="0">
                  <c:v>0.44</c:v>
                </c:pt>
                <c:pt idx="1">
                  <c:v>0.38</c:v>
                </c:pt>
                <c:pt idx="2">
                  <c:v>0.18</c:v>
                </c:pt>
              </c:numCache>
            </c:numRef>
          </c:val>
        </c:ser>
        <c:dLbls>
          <c:showVal val="1"/>
          <c:showCatName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18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2004</a:t>
            </a:r>
            <a:endParaRPr lang="fr-FR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>
              <c:idx val="0"/>
              <c:layout>
                <c:manualLayout>
                  <c:x val="0.200675496595873"/>
                  <c:y val="0.0289198793332652"/>
                </c:manualLayout>
              </c:layout>
              <c:showCatName val="1"/>
              <c:showPercent val="1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fr-FR" dirty="0">
                        <a:solidFill>
                          <a:schemeClr val="bg1"/>
                        </a:solidFill>
                      </a:rPr>
                      <a:t>Library
84%</a:t>
                    </a:r>
                  </a:p>
                </c:rich>
              </c:tx>
              <c:showCatName val="1"/>
              <c:showPercent val="1"/>
            </c:dLbl>
            <c:dLbl>
              <c:idx val="2"/>
              <c:spPr/>
              <c:txPr>
                <a:bodyPr/>
                <a:lstStyle/>
                <a:p>
                  <a:pPr>
                    <a:defRPr sz="1200"/>
                  </a:pPr>
                  <a:endParaRPr lang="fr-FR"/>
                </a:p>
              </c:txPr>
            </c:dLbl>
            <c:dLbl>
              <c:idx val="3"/>
              <c:layout>
                <c:manualLayout>
                  <c:x val="-0.218420288737283"/>
                  <c:y val="-0.0514372635238777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fr-F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400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Feuil1!$A$2:$A$5</c:f>
              <c:strCache>
                <c:ptCount val="4"/>
                <c:pt idx="0">
                  <c:v>Web</c:v>
                </c:pt>
                <c:pt idx="1">
                  <c:v>Library</c:v>
                </c:pt>
                <c:pt idx="2">
                  <c:v>off print from authors</c:v>
                </c:pt>
                <c:pt idx="3">
                  <c:v>not founded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1.0</c:v>
                </c:pt>
                <c:pt idx="1">
                  <c:v>84.0</c:v>
                </c:pt>
                <c:pt idx="2">
                  <c:v>7.0</c:v>
                </c:pt>
                <c:pt idx="3">
                  <c:v>8.0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fr-FR"/>
  <c:style val="18"/>
  <c:chart>
    <c:title>
      <c:tx>
        <c:rich>
          <a:bodyPr/>
          <a:lstStyle/>
          <a:p>
            <a:pPr>
              <a:defRPr/>
            </a:pPr>
            <a:r>
              <a:rPr lang="fr-FR" dirty="0" smtClean="0"/>
              <a:t>2009</a:t>
            </a:r>
            <a:endParaRPr lang="fr-FR" dirty="0"/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Feuil1!$B$1</c:f>
              <c:strCache>
                <c:ptCount val="1"/>
                <c:pt idx="0">
                  <c:v>Ventes</c:v>
                </c:pt>
              </c:strCache>
            </c:strRef>
          </c:tx>
          <c:dLbls>
            <c:dLbl>
              <c:idx val="0"/>
              <c:layout>
                <c:manualLayout>
                  <c:x val="-0.254796839175157"/>
                  <c:y val="0.0317956846303303"/>
                </c:manualLayout>
              </c:layout>
              <c:spPr/>
              <c:txPr>
                <a:bodyPr/>
                <a:lstStyle/>
                <a:p>
                  <a:pPr>
                    <a:defRPr sz="1400">
                      <a:solidFill>
                        <a:srgbClr val="FFFFFF"/>
                      </a:solidFill>
                    </a:defRPr>
                  </a:pPr>
                  <a:endParaRPr lang="fr-FR"/>
                </a:p>
              </c:txPr>
              <c:showCatName val="1"/>
              <c:showPercent val="1"/>
            </c:dLbl>
            <c:dLbl>
              <c:idx val="1"/>
              <c:spPr/>
              <c:txPr>
                <a:bodyPr/>
                <a:lstStyle/>
                <a:p>
                  <a:pPr>
                    <a:defRPr sz="1400">
                      <a:solidFill>
                        <a:srgbClr val="FFFFFF"/>
                      </a:solidFill>
                    </a:defRPr>
                  </a:pPr>
                  <a:endParaRPr lang="fr-FR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/>
                  </a:pPr>
                  <a:endParaRPr lang="fr-FR"/>
                </a:p>
              </c:txPr>
            </c:dLbl>
            <c:dLbl>
              <c:idx val="3"/>
              <c:layout>
                <c:manualLayout>
                  <c:x val="0.318085835886721"/>
                  <c:y val="-0.00159960118621536"/>
                </c:manualLayout>
              </c:layout>
              <c:spPr/>
              <c:txPr>
                <a:bodyPr/>
                <a:lstStyle/>
                <a:p>
                  <a:pPr>
                    <a:defRPr sz="1200"/>
                  </a:pPr>
                  <a:endParaRPr lang="fr-FR"/>
                </a:p>
              </c:txPr>
              <c:showCatName val="1"/>
              <c:showPercent val="1"/>
            </c:dLbl>
            <c:txPr>
              <a:bodyPr/>
              <a:lstStyle/>
              <a:p>
                <a:pPr>
                  <a:defRPr sz="1400"/>
                </a:pPr>
                <a:endParaRPr lang="fr-FR"/>
              </a:p>
            </c:txPr>
            <c:showCatName val="1"/>
            <c:showPercent val="1"/>
            <c:showLeaderLines val="1"/>
          </c:dLbls>
          <c:cat>
            <c:strRef>
              <c:f>Feuil1!$A$2:$A$5</c:f>
              <c:strCache>
                <c:ptCount val="4"/>
                <c:pt idx="0">
                  <c:v>Web</c:v>
                </c:pt>
                <c:pt idx="1">
                  <c:v>Library</c:v>
                </c:pt>
                <c:pt idx="2">
                  <c:v>off print from authors</c:v>
                </c:pt>
                <c:pt idx="3">
                  <c:v>not founded</c:v>
                </c:pt>
              </c:strCache>
            </c:strRef>
          </c:cat>
          <c:val>
            <c:numRef>
              <c:f>Feuil1!$B$2:$B$5</c:f>
              <c:numCache>
                <c:formatCode>General</c:formatCode>
                <c:ptCount val="4"/>
                <c:pt idx="0">
                  <c:v>52.0</c:v>
                </c:pt>
                <c:pt idx="1">
                  <c:v>42.0</c:v>
                </c:pt>
                <c:pt idx="2">
                  <c:v>5.0</c:v>
                </c:pt>
                <c:pt idx="3">
                  <c:v>1.0</c:v>
                </c:pt>
              </c:numCache>
            </c:numRef>
          </c:val>
        </c:ser>
        <c:dLbls>
          <c:showCatName val="1"/>
          <c:showPercent val="1"/>
        </c:dLbls>
        <c:firstSliceAng val="0"/>
      </c:pieChart>
    </c:plotArea>
    <c:plotVisOnly val="1"/>
    <c:dispBlanksAs val="zero"/>
  </c:chart>
  <c:txPr>
    <a:bodyPr/>
    <a:lstStyle/>
    <a:p>
      <a:pPr>
        <a:defRPr sz="1800"/>
      </a:pPr>
      <a:endParaRPr lang="fr-FR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6A382E-73F4-0246-9053-256C4953BC50}" type="datetimeFigureOut">
              <a:rPr lang="fr-FR" smtClean="0"/>
              <a:pPr/>
              <a:t>12/02/13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4C7AEF-58F9-934D-BB0E-7A65C8467195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149713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39003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0" y="4208929"/>
            <a:ext cx="5458968" cy="10486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0" y="5257800"/>
            <a:ext cx="5458968" cy="62179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100000"/>
              <a:buFont typeface="Wingdings 2" pitchFamily="18" charset="2"/>
              <a:buNone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90525"/>
            <a:ext cx="5504688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2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8688" y="6356350"/>
            <a:ext cx="4736592" cy="365125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6494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algn="r" eaLnBrk="1" latinLnBrk="0" hangingPunct="1"/>
            <a:fld id="{8C592886-E571-45D5-8B56-343DC94F8FA6}" type="slidenum">
              <a:rPr kumimoji="0" lang="en-US" smtClean="0"/>
              <a:pPr algn="r" eaLnBrk="1" latinLnBrk="0" hangingPunct="1"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244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28244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57200" y="2214562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57200" y="4224973"/>
            <a:ext cx="3566160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2052" y="990600"/>
            <a:ext cx="3566160" cy="51355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746811" y="268288"/>
            <a:ext cx="4114800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95082"/>
            <a:ext cx="3566160" cy="1035424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2057400"/>
            <a:ext cx="3566160" cy="365760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1365" y="6124014"/>
            <a:ext cx="1752600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3863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4760258" y="990600"/>
            <a:ext cx="4096512" cy="561181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u-dessus de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216775" y="268288"/>
            <a:ext cx="1639457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6858000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4 images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35471" y="268288"/>
            <a:ext cx="720761" cy="363931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788" y="4267200"/>
            <a:ext cx="6477000" cy="566738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9874" y="268288"/>
            <a:ext cx="3006726" cy="363931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788" y="4840941"/>
            <a:ext cx="6475412" cy="1304271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352800" y="268288"/>
            <a:ext cx="47019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33528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2" name="Picture Placeholder 2"/>
          <p:cNvSpPr>
            <a:spLocks noGrp="1"/>
          </p:cNvSpPr>
          <p:nvPr>
            <p:ph type="pic" idx="15"/>
          </p:nvPr>
        </p:nvSpPr>
        <p:spPr>
          <a:xfrm>
            <a:off x="5750500" y="2131935"/>
            <a:ext cx="2304288" cy="177566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48918" y="268288"/>
            <a:ext cx="718073" cy="5669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43799" y="1035424"/>
            <a:ext cx="1322295" cy="5090739"/>
          </a:xfrm>
        </p:spPr>
        <p:txBody>
          <a:bodyPr vert="eaVert" anchor="t" anchorCtr="0"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035424"/>
            <a:ext cx="6019800" cy="510978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12106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dgm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Séminaire   14 mai 2008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latin typeface="Times" pitchFamily="-106" charset="0"/>
              </a:defRPr>
            </a:lvl1pPr>
          </a:lstStyle>
          <a:p>
            <a:pPr>
              <a:defRPr/>
            </a:pPr>
            <a:fld id="{E6ECAF89-49C1-9E47-914C-758B77D339D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89469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86953" y="268288"/>
            <a:ext cx="5669280" cy="25603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9" y="4171950"/>
            <a:ext cx="5457919" cy="1085850"/>
          </a:xfrm>
        </p:spPr>
        <p:txBody>
          <a:bodyPr>
            <a:normAutofit/>
          </a:bodyPr>
          <a:lstStyle>
            <a:lvl1pPr>
              <a:defRPr sz="460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0401" y="5257799"/>
            <a:ext cx="5457918" cy="618565"/>
          </a:xfrm>
        </p:spPr>
        <p:txBody>
          <a:bodyPr>
            <a:normAutofit/>
          </a:bodyPr>
          <a:lstStyle>
            <a:lvl1pPr marL="0" indent="0" algn="l">
              <a:spcBef>
                <a:spcPct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 algn="ctr">
              <a:spcBef>
                <a:spcPct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76600" y="389965"/>
            <a:ext cx="5499847" cy="365125"/>
          </a:xfrm>
        </p:spPr>
        <p:txBody>
          <a:bodyPr/>
          <a:lstStyle>
            <a:lvl1pPr>
              <a:defRPr sz="2200" b="0" baseline="0"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3847" y="6356350"/>
            <a:ext cx="473411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5459" y="6356350"/>
            <a:ext cx="685800" cy="365125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b="1" kern="120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3200400" y="2877671"/>
            <a:ext cx="5646867" cy="128016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268940" y="268288"/>
            <a:ext cx="182880" cy="388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re, contenu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268288"/>
            <a:ext cx="1645920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8423" y="914400"/>
            <a:ext cx="6508377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8423" y="2209800"/>
            <a:ext cx="6508377" cy="3916363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212106" y="6356350"/>
            <a:ext cx="1752600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78423" y="6356350"/>
            <a:ext cx="492685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31694" y="361016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5" y="1976718"/>
            <a:ext cx="1645920" cy="46257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58952" y="268288"/>
            <a:ext cx="1099073" cy="6350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1" y="3429000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9801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600" y="6356350"/>
            <a:ext cx="1622612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4812" y="6356350"/>
            <a:ext cx="53115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69875" y="4773706"/>
            <a:ext cx="2971800" cy="184458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20354" y="3429001"/>
            <a:ext cx="4966446" cy="1398494"/>
          </a:xfrm>
        </p:spPr>
        <p:txBody>
          <a:bodyPr anchor="b" anchorCtr="0"/>
          <a:lstStyle>
            <a:lvl1pPr algn="r">
              <a:defRPr sz="4600" b="0" cap="none" baseline="0"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20354" y="4824414"/>
            <a:ext cx="4966446" cy="1320800"/>
          </a:xfrm>
        </p:spPr>
        <p:txBody>
          <a:bodyPr anchor="t" anchorCtr="0">
            <a:normAutofit/>
          </a:bodyPr>
          <a:lstStyle>
            <a:lvl1pPr marL="0" indent="0" algn="r">
              <a:spcBef>
                <a:spcPts val="0"/>
              </a:spcBef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1212" y="6104965"/>
            <a:ext cx="506506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69874" y="268288"/>
            <a:ext cx="2971800" cy="4438650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fr-FR" smtClean="0"/>
              <a:t>Faire glisser l'image vers l'espace réservé ou cliquer sur l'icône pour l'ajouter</a:t>
            </a: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82440" y="2214563"/>
            <a:ext cx="3566160" cy="39116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883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79391" y="2054132"/>
            <a:ext cx="3566160" cy="639762"/>
          </a:xfrm>
        </p:spPr>
        <p:txBody>
          <a:bodyPr anchor="b">
            <a:noAutofit/>
          </a:bodyPr>
          <a:lstStyle>
            <a:lvl1pPr marL="0" indent="0" algn="ctr">
              <a:spcBef>
                <a:spcPct val="0"/>
              </a:spcBef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79391" y="2689411"/>
            <a:ext cx="3566160" cy="343675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us, Haut et b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48918" y="268288"/>
            <a:ext cx="718073" cy="164592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7391401" cy="11430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199" y="2214562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sz="half" idx="13"/>
          </p:nvPr>
        </p:nvSpPr>
        <p:spPr>
          <a:xfrm>
            <a:off x="457199" y="4224973"/>
            <a:ext cx="7396163" cy="19202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914400"/>
            <a:ext cx="6508377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fr-FR" smtClean="0"/>
              <a:t>Cliquez et modifiez le titre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2209800"/>
            <a:ext cx="6508377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198659" y="6356350"/>
            <a:ext cx="1752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pPr/>
              <a:t>12/02/13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812" y="6356350"/>
            <a:ext cx="6007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56494" y="361016"/>
            <a:ext cx="5065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200" b="1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1800"/>
        </a:spcBef>
        <a:buClr>
          <a:schemeClr val="accent1"/>
        </a:buClr>
        <a:buSzPct val="100000"/>
        <a:buFont typeface="Wingdings 2" pitchFamily="18" charset="2"/>
        <a:buChar char="¡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50000"/>
          </a:schemeClr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100000"/>
        <a:buFont typeface="Wingdings 2" pitchFamily="18" charset="2"/>
        <a:buChar char="¡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50000"/>
          </a:schemeClr>
        </a:buClr>
        <a:buFont typeface="Wingdings 2" pitchFamily="18" charset="2"/>
        <a:buChar char=""/>
        <a:defRPr lang="en-US" sz="18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lang="en-US" sz="1800" kern="1200" dirty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Relationship Id="rId3" Type="http://schemas.openxmlformats.org/officeDocument/2006/relationships/chart" Target="../charts/char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jpeg"/><Relationship Id="rId6" Type="http://schemas.openxmlformats.org/officeDocument/2006/relationships/image" Target="../media/image5.jpeg"/><Relationship Id="rId7" Type="http://schemas.openxmlformats.org/officeDocument/2006/relationships/image" Target="../media/image6.jpeg"/><Relationship Id="rId8" Type="http://schemas.openxmlformats.org/officeDocument/2006/relationships/image" Target="../media/image7.jpeg"/><Relationship Id="rId9" Type="http://schemas.openxmlformats.org/officeDocument/2006/relationships/image" Target="../media/image8.jpeg"/><Relationship Id="rId10" Type="http://schemas.openxmlformats.org/officeDocument/2006/relationships/image" Target="../media/image9.jpeg"/><Relationship Id="rId11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convince</a:t>
            </a:r>
            <a:r>
              <a:rPr lang="fr-FR" dirty="0" smtClean="0"/>
              <a:t> editors to move </a:t>
            </a:r>
            <a:r>
              <a:rPr lang="fr-FR" dirty="0" err="1" smtClean="0"/>
              <a:t>into</a:t>
            </a:r>
            <a:r>
              <a:rPr lang="fr-FR" dirty="0" smtClean="0"/>
              <a:t> XML </a:t>
            </a:r>
            <a:r>
              <a:rPr lang="fr-FR" dirty="0" err="1" smtClean="0"/>
              <a:t>publishing</a:t>
            </a:r>
            <a:r>
              <a:rPr lang="fr-FR" dirty="0" smtClean="0"/>
              <a:t>?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Laurence Bénichou</a:t>
            </a:r>
            <a:endParaRPr lang="fr-FR" dirty="0"/>
          </a:p>
        </p:txBody>
      </p:sp>
      <p:sp>
        <p:nvSpPr>
          <p:cNvPr id="6" name="Espace réservé pour une image  5"/>
          <p:cNvSpPr>
            <a:spLocks noGrp="1"/>
          </p:cNvSpPr>
          <p:nvPr>
            <p:ph type="pic" sz="quarter" idx="13"/>
          </p:nvPr>
        </p:nvSpPr>
        <p:spPr/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02894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Open Access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increase</a:t>
            </a:r>
            <a:r>
              <a:rPr lang="fr-FR" dirty="0"/>
              <a:t> </a:t>
            </a:r>
            <a:r>
              <a:rPr lang="fr-FR" dirty="0" err="1"/>
              <a:t>dissemination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735066971"/>
              </p:ext>
            </p:extLst>
          </p:nvPr>
        </p:nvGraphicFramePr>
        <p:xfrm>
          <a:off x="457200" y="2214563"/>
          <a:ext cx="3565525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Espace réservé du contenu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086786341"/>
              </p:ext>
            </p:extLst>
          </p:nvPr>
        </p:nvGraphicFramePr>
        <p:xfrm>
          <a:off x="4283075" y="2214563"/>
          <a:ext cx="3565525" cy="391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ZoneTexte 10"/>
          <p:cNvSpPr txBox="1">
            <a:spLocks noChangeArrowheads="1"/>
          </p:cNvSpPr>
          <p:nvPr/>
        </p:nvSpPr>
        <p:spPr bwMode="auto">
          <a:xfrm>
            <a:off x="1423642" y="6047099"/>
            <a:ext cx="54943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800">
                <a:latin typeface="Calibri" charset="0"/>
              </a:rPr>
              <a:t>Accessibility of the articles describing the marine species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281683" y="6416987"/>
            <a:ext cx="327259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defTabSz="914400" eaLnBrk="1" hangingPunct="1"/>
            <a:r>
              <a:rPr lang="fr-FR" sz="1400" i="1" dirty="0"/>
              <a:t>Fontaine &amp; Bouchet, </a:t>
            </a:r>
            <a:r>
              <a:rPr lang="fr-FR" sz="1400" i="1" dirty="0" err="1"/>
              <a:t>unpublished</a:t>
            </a:r>
            <a:r>
              <a:rPr lang="fr-FR" sz="1400" i="1" dirty="0"/>
              <a:t> data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602826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Agreement reached: Online access is the best way to disseminate the information but</a:t>
            </a:r>
            <a:endParaRPr lang="en-GB" dirty="0"/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sz="half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</a:ext>
            </a:extLst>
          </a:blip>
          <a:srcRect/>
          <a:stretch>
            <a:fillRect/>
          </a:stretch>
        </p:blipFill>
        <p:spPr>
          <a:xfrm>
            <a:off x="4375861" y="2108494"/>
            <a:ext cx="2123807" cy="2329532"/>
          </a:xfr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8556" y="2550514"/>
            <a:ext cx="1962005" cy="1732147"/>
          </a:xfrm>
          <a:prstGeom prst="rect">
            <a:avLst/>
          </a:prstGeom>
        </p:spPr>
      </p:pic>
      <p:sp>
        <p:nvSpPr>
          <p:cNvPr id="8" name="ZoneTexte 7"/>
          <p:cNvSpPr txBox="1"/>
          <p:nvPr/>
        </p:nvSpPr>
        <p:spPr>
          <a:xfrm>
            <a:off x="534688" y="4863727"/>
            <a:ext cx="8007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charset="2"/>
              <a:buChar char="u"/>
            </a:pPr>
            <a:r>
              <a:rPr lang="en-GB" dirty="0" smtClean="0"/>
              <a:t>PDF format enables the reader to access an article s/he is aware of</a:t>
            </a:r>
          </a:p>
          <a:p>
            <a:pPr marL="285750" indent="-285750"/>
            <a:endParaRPr lang="en-GB" dirty="0" smtClean="0"/>
          </a:p>
        </p:txBody>
      </p:sp>
      <p:sp>
        <p:nvSpPr>
          <p:cNvPr id="9" name="Flèche droite rayée 8"/>
          <p:cNvSpPr/>
          <p:nvPr/>
        </p:nvSpPr>
        <p:spPr>
          <a:xfrm>
            <a:off x="3404618" y="3284489"/>
            <a:ext cx="824134" cy="45719"/>
          </a:xfrm>
          <a:prstGeom prst="stripedRightArrow">
            <a:avLst/>
          </a:prstGeom>
          <a:solidFill>
            <a:srgbClr val="580101"/>
          </a:solidFill>
          <a:ln w="76200" cmpd="sng">
            <a:solidFill>
              <a:srgbClr val="99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534688" y="5474127"/>
            <a:ext cx="87689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  <a:buFont typeface="Wingdings" charset="2"/>
              <a:buChar char="u"/>
            </a:pPr>
            <a:r>
              <a:rPr lang="en-GB" dirty="0" smtClean="0"/>
              <a:t> Xml format enables the reader to find the information </a:t>
            </a:r>
            <a:r>
              <a:rPr lang="en-GB" dirty="0" err="1" smtClean="0"/>
              <a:t>s</a:t>
            </a:r>
            <a:r>
              <a:rPr lang="en-GB" dirty="0" smtClean="0"/>
              <a:t>/he is unaware of</a:t>
            </a:r>
          </a:p>
          <a:p>
            <a:pPr>
              <a:buClr>
                <a:schemeClr val="accent1"/>
              </a:buClr>
              <a:buFont typeface="Wingdings" charset="2"/>
              <a:buChar char="u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526945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Most editors are convinced that…</a:t>
            </a:r>
            <a:endParaRPr lang="en-GB" dirty="0"/>
          </a:p>
        </p:txBody>
      </p:sp>
      <p:sp>
        <p:nvSpPr>
          <p:cNvPr id="15" name="Espace réservé du contenu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…it is part of their mission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…it will increase dissemination, which is the golden goal of any academic publication</a:t>
            </a:r>
          </a:p>
          <a:p>
            <a:r>
              <a:rPr lang="en-GB" dirty="0" smtClean="0">
                <a:solidFill>
                  <a:schemeClr val="accent1"/>
                </a:solidFill>
              </a:rPr>
              <a:t>…it shows excellence</a:t>
            </a:r>
            <a:endParaRPr lang="en-GB" dirty="0">
              <a:solidFill>
                <a:schemeClr val="accent1"/>
              </a:solidFill>
            </a:endParaRPr>
          </a:p>
        </p:txBody>
      </p:sp>
      <p:sp>
        <p:nvSpPr>
          <p:cNvPr id="16" name="Espace réservé du contenu 1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GB" smtClean="0"/>
              <a:t>Obstacles, difficulties encountered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42102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9" y="342900"/>
            <a:ext cx="7391401" cy="1143000"/>
          </a:xfrm>
        </p:spPr>
        <p:txBody>
          <a:bodyPr/>
          <a:lstStyle/>
          <a:p>
            <a:r>
              <a:rPr lang="fr-FR" dirty="0" smtClean="0"/>
              <a:t>It shows excellence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214563"/>
            <a:ext cx="1986772" cy="332038"/>
          </a:xfrm>
        </p:spPr>
        <p:txBody>
          <a:bodyPr>
            <a:noAutofit/>
          </a:bodyPr>
          <a:lstStyle/>
          <a:p>
            <a:pPr>
              <a:buFont typeface="Wingdings" charset="2"/>
              <a:buChar char="u"/>
            </a:pPr>
            <a:r>
              <a:rPr lang="fr-FR" sz="2000" dirty="0" smtClean="0"/>
              <a:t>1970 ISSN</a:t>
            </a:r>
          </a:p>
          <a:p>
            <a:endParaRPr lang="fr-FR" sz="2000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3"/>
          </p:nvPr>
        </p:nvSpPr>
        <p:spPr>
          <a:xfrm>
            <a:off x="457199" y="4851507"/>
            <a:ext cx="7396163" cy="1920240"/>
          </a:xfrm>
        </p:spPr>
        <p:txBody>
          <a:bodyPr/>
          <a:lstStyle/>
          <a:p>
            <a:r>
              <a:rPr lang="en-GB" dirty="0" smtClean="0"/>
              <a:t>Editing is structuring, </a:t>
            </a:r>
          </a:p>
          <a:p>
            <a:r>
              <a:rPr lang="en-GB" dirty="0" smtClean="0"/>
              <a:t>Speeds up the publication process? No but it will definitely speed up the accessibility and </a:t>
            </a:r>
            <a:r>
              <a:rPr lang="en-GB" dirty="0" err="1" smtClean="0"/>
              <a:t>citability</a:t>
            </a:r>
            <a:endParaRPr lang="en-GB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</a:ext>
            </a:extLst>
          </a:blip>
          <a:stretch>
            <a:fillRect/>
          </a:stretch>
        </p:blipFill>
        <p:spPr>
          <a:xfrm>
            <a:off x="4656138" y="2379133"/>
            <a:ext cx="995362" cy="995362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2334" y="2307695"/>
            <a:ext cx="1714500" cy="69850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9239" y="2057400"/>
            <a:ext cx="2166438" cy="1405467"/>
          </a:xfrm>
          <a:prstGeom prst="rect">
            <a:avLst/>
          </a:prstGeom>
        </p:spPr>
      </p:pic>
      <p:pic>
        <p:nvPicPr>
          <p:cNvPr id="21" name="Image 20" descr="Capture d’écran 2013-02-05 à 15.04.18.png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</a:ext>
            </a:extLst>
          </a:blip>
          <a:stretch>
            <a:fillRect/>
          </a:stretch>
        </p:blipFill>
        <p:spPr>
          <a:xfrm>
            <a:off x="2443972" y="3166435"/>
            <a:ext cx="4834467" cy="1106902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457199" y="2683030"/>
            <a:ext cx="1871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charset="2"/>
              <a:buChar char="u"/>
            </a:pPr>
            <a:r>
              <a:rPr lang="fr-FR" sz="2000" dirty="0"/>
              <a:t>2000 </a:t>
            </a:r>
            <a:r>
              <a:rPr lang="fr-FR" sz="2000" dirty="0" smtClean="0"/>
              <a:t>DOI</a:t>
            </a:r>
            <a:endParaRPr lang="fr-FR" sz="2000" dirty="0"/>
          </a:p>
          <a:p>
            <a:pPr marL="285750" indent="-285750">
              <a:buClr>
                <a:schemeClr val="accent1"/>
              </a:buClr>
              <a:buFont typeface="Wingdings" charset="2"/>
              <a:buChar char="u"/>
            </a:pPr>
            <a:endParaRPr lang="fr-FR" sz="2000" dirty="0"/>
          </a:p>
        </p:txBody>
      </p:sp>
      <p:sp>
        <p:nvSpPr>
          <p:cNvPr id="11" name="ZoneTexte 10"/>
          <p:cNvSpPr txBox="1"/>
          <p:nvPr/>
        </p:nvSpPr>
        <p:spPr>
          <a:xfrm>
            <a:off x="457200" y="3212019"/>
            <a:ext cx="159530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charset="2"/>
              <a:buChar char="u"/>
            </a:pPr>
            <a:r>
              <a:rPr lang="fr-FR" sz="2000" dirty="0"/>
              <a:t>2010 </a:t>
            </a:r>
            <a:r>
              <a:rPr lang="fr-FR" sz="2000" dirty="0" smtClean="0"/>
              <a:t>LSID</a:t>
            </a:r>
            <a:endParaRPr lang="fr-FR" sz="2000" dirty="0"/>
          </a:p>
          <a:p>
            <a:endParaRPr lang="fr-FR" sz="2000" dirty="0"/>
          </a:p>
        </p:txBody>
      </p:sp>
      <p:sp>
        <p:nvSpPr>
          <p:cNvPr id="8" name="Rectangle 7"/>
          <p:cNvSpPr/>
          <p:nvPr/>
        </p:nvSpPr>
        <p:spPr>
          <a:xfrm>
            <a:off x="2809121" y="3351101"/>
            <a:ext cx="6302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LSID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243742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1" build="p"/>
      <p:bldP spid="10" grpId="0"/>
      <p:bldP spid="11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1961" y="362846"/>
            <a:ext cx="7391401" cy="664702"/>
          </a:xfrm>
        </p:spPr>
        <p:txBody>
          <a:bodyPr/>
          <a:lstStyle/>
          <a:p>
            <a:r>
              <a:rPr lang="fr-FR" dirty="0" smtClean="0"/>
              <a:t>Obstacles, </a:t>
            </a:r>
            <a:r>
              <a:rPr lang="fr-FR" dirty="0" err="1" smtClean="0"/>
              <a:t>difficulties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1961" y="1525603"/>
            <a:ext cx="7396163" cy="1920240"/>
          </a:xfrm>
        </p:spPr>
        <p:txBody>
          <a:bodyPr>
            <a:normAutofit fontScale="92500" lnSpcReduction="20000"/>
          </a:bodyPr>
          <a:lstStyle/>
          <a:p>
            <a:r>
              <a:rPr lang="fr-FR" dirty="0" err="1" smtClean="0"/>
              <a:t>Understand</a:t>
            </a:r>
            <a:r>
              <a:rPr lang="fr-FR" dirty="0" smtClean="0"/>
              <a:t> the issues </a:t>
            </a:r>
            <a:r>
              <a:rPr lang="fr-FR" dirty="0" err="1" smtClean="0"/>
              <a:t>addressed</a:t>
            </a:r>
            <a:r>
              <a:rPr lang="fr-FR" dirty="0" smtClean="0"/>
              <a:t> by the digital </a:t>
            </a:r>
            <a:r>
              <a:rPr lang="fr-FR" dirty="0" err="1" smtClean="0"/>
              <a:t>revolution</a:t>
            </a:r>
            <a:endParaRPr lang="fr-FR" dirty="0" smtClean="0"/>
          </a:p>
          <a:p>
            <a:r>
              <a:rPr lang="fr-FR" dirty="0" err="1" smtClean="0"/>
              <a:t>Convince</a:t>
            </a:r>
            <a:r>
              <a:rPr lang="fr-FR" dirty="0" smtClean="0"/>
              <a:t> the </a:t>
            </a:r>
            <a:r>
              <a:rPr lang="fr-FR" dirty="0" err="1" smtClean="0"/>
              <a:t>decision</a:t>
            </a:r>
            <a:r>
              <a:rPr lang="fr-FR" dirty="0" smtClean="0"/>
              <a:t> </a:t>
            </a:r>
            <a:r>
              <a:rPr lang="fr-FR" dirty="0" err="1" smtClean="0"/>
              <a:t>makers</a:t>
            </a:r>
            <a:endParaRPr lang="fr-FR" dirty="0" smtClean="0"/>
          </a:p>
          <a:p>
            <a:r>
              <a:rPr lang="fr-FR" dirty="0" smtClean="0"/>
              <a:t>Deal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technical</a:t>
            </a:r>
            <a:r>
              <a:rPr lang="fr-FR" dirty="0" smtClean="0"/>
              <a:t> issues: </a:t>
            </a:r>
            <a:r>
              <a:rPr lang="fr-FR" dirty="0" err="1" smtClean="0"/>
              <a:t>Lack</a:t>
            </a:r>
            <a:r>
              <a:rPr lang="fr-FR" dirty="0" smtClean="0"/>
              <a:t> of </a:t>
            </a:r>
            <a:r>
              <a:rPr lang="fr-FR" dirty="0" err="1" smtClean="0"/>
              <a:t>skilled</a:t>
            </a:r>
            <a:r>
              <a:rPr lang="fr-FR" dirty="0" smtClean="0"/>
              <a:t> staff </a:t>
            </a:r>
            <a:r>
              <a:rPr lang="fr-FR" dirty="0" err="1" smtClean="0"/>
              <a:t>involved</a:t>
            </a:r>
            <a:r>
              <a:rPr lang="fr-FR" dirty="0" smtClean="0"/>
              <a:t> in </a:t>
            </a:r>
            <a:r>
              <a:rPr lang="fr-FR" dirty="0" err="1" smtClean="0"/>
              <a:t>scientific</a:t>
            </a:r>
            <a:r>
              <a:rPr lang="fr-FR" dirty="0" smtClean="0"/>
              <a:t> </a:t>
            </a:r>
            <a:r>
              <a:rPr lang="fr-FR" dirty="0" err="1" smtClean="0"/>
              <a:t>publishing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would</a:t>
            </a:r>
            <a:r>
              <a:rPr lang="fr-FR" dirty="0" smtClean="0"/>
              <a:t> </a:t>
            </a:r>
            <a:r>
              <a:rPr lang="fr-FR" dirty="0" err="1" smtClean="0"/>
              <a:t>be</a:t>
            </a:r>
            <a:r>
              <a:rPr lang="fr-FR" dirty="0" smtClean="0"/>
              <a:t> able to </a:t>
            </a:r>
            <a:r>
              <a:rPr lang="fr-FR" dirty="0" err="1" smtClean="0"/>
              <a:t>address</a:t>
            </a:r>
            <a:r>
              <a:rPr lang="fr-FR" dirty="0" smtClean="0"/>
              <a:t> </a:t>
            </a:r>
            <a:r>
              <a:rPr lang="fr-FR" dirty="0" err="1" smtClean="0"/>
              <a:t>those</a:t>
            </a:r>
            <a:r>
              <a:rPr lang="fr-FR" dirty="0" smtClean="0"/>
              <a:t> issues</a:t>
            </a:r>
          </a:p>
          <a:p>
            <a:r>
              <a:rPr lang="fr-FR" dirty="0" err="1" smtClean="0"/>
              <a:t>Find</a:t>
            </a:r>
            <a:r>
              <a:rPr lang="fr-FR" dirty="0" smtClean="0"/>
              <a:t> </a:t>
            </a:r>
            <a:r>
              <a:rPr lang="fr-FR" dirty="0" err="1" smtClean="0"/>
              <a:t>some</a:t>
            </a:r>
            <a:r>
              <a:rPr lang="fr-FR" dirty="0" smtClean="0"/>
              <a:t> </a:t>
            </a:r>
            <a:r>
              <a:rPr lang="fr-FR" dirty="0" err="1" smtClean="0"/>
              <a:t>fund</a:t>
            </a:r>
            <a:r>
              <a:rPr lang="fr-FR" dirty="0" smtClean="0"/>
              <a:t> to </a:t>
            </a:r>
            <a:r>
              <a:rPr lang="fr-FR" dirty="0" err="1" smtClean="0"/>
              <a:t>implement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7" name="Espace réservé du contenu 6"/>
          <p:cNvSpPr>
            <a:spLocks noGrp="1"/>
          </p:cNvSpPr>
          <p:nvPr>
            <p:ph sz="half" idx="13"/>
          </p:nvPr>
        </p:nvSpPr>
        <p:spPr>
          <a:xfrm>
            <a:off x="461961" y="3595476"/>
            <a:ext cx="7396163" cy="2422253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fr-FR" dirty="0" smtClean="0"/>
              <a:t>HOW WE CAN HELP</a:t>
            </a:r>
          </a:p>
          <a:p>
            <a:pPr>
              <a:buFont typeface="Wingdings" charset="2"/>
              <a:buChar char="ü"/>
            </a:pPr>
            <a:r>
              <a:rPr lang="fr-FR" dirty="0" smtClean="0"/>
              <a:t>=&gt; </a:t>
            </a:r>
            <a:r>
              <a:rPr lang="fr-FR" dirty="0" err="1" smtClean="0"/>
              <a:t>inform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endParaRPr lang="fr-FR" dirty="0" smtClean="0"/>
          </a:p>
          <a:p>
            <a:pPr>
              <a:buFont typeface="Wingdings" charset="2"/>
              <a:buChar char="ü"/>
            </a:pPr>
            <a:r>
              <a:rPr lang="fr-FR" dirty="0" smtClean="0"/>
              <a:t>=&gt; </a:t>
            </a:r>
            <a:r>
              <a:rPr lang="fr-FR" dirty="0" err="1" smtClean="0"/>
              <a:t>provide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tools</a:t>
            </a:r>
            <a:endParaRPr lang="fr-FR" dirty="0" smtClean="0"/>
          </a:p>
          <a:p>
            <a:pPr>
              <a:buFont typeface="Wingdings" charset="2"/>
              <a:buChar char="ü"/>
            </a:pPr>
            <a:r>
              <a:rPr lang="fr-FR" dirty="0" smtClean="0"/>
              <a:t>=&gt; </a:t>
            </a:r>
            <a:r>
              <a:rPr lang="fr-FR" dirty="0" err="1" smtClean="0"/>
              <a:t>agree</a:t>
            </a:r>
            <a:r>
              <a:rPr lang="fr-FR" dirty="0" smtClean="0"/>
              <a:t> on standards to </a:t>
            </a:r>
            <a:r>
              <a:rPr lang="fr-FR" dirty="0" err="1" smtClean="0"/>
              <a:t>disseminate</a:t>
            </a:r>
            <a:r>
              <a:rPr lang="fr-FR" dirty="0" smtClean="0"/>
              <a:t> the information and </a:t>
            </a:r>
            <a:r>
              <a:rPr lang="fr-FR" dirty="0" err="1" smtClean="0"/>
              <a:t>what</a:t>
            </a:r>
            <a:r>
              <a:rPr lang="fr-FR" dirty="0" smtClean="0"/>
              <a:t> </a:t>
            </a:r>
            <a:r>
              <a:rPr lang="fr-FR" dirty="0" err="1" smtClean="0"/>
              <a:t>kind</a:t>
            </a:r>
            <a:r>
              <a:rPr lang="fr-FR" dirty="0" smtClean="0"/>
              <a:t> of information </a:t>
            </a:r>
            <a:r>
              <a:rPr lang="fr-FR" dirty="0" err="1" smtClean="0"/>
              <a:t>we</a:t>
            </a:r>
            <a:r>
              <a:rPr lang="fr-FR" dirty="0" smtClean="0"/>
              <a:t> </a:t>
            </a:r>
            <a:r>
              <a:rPr lang="fr-FR" dirty="0" err="1" smtClean="0"/>
              <a:t>want</a:t>
            </a:r>
            <a:r>
              <a:rPr lang="fr-FR" dirty="0" smtClean="0"/>
              <a:t> to </a:t>
            </a:r>
            <a:r>
              <a:rPr lang="fr-FR" dirty="0" err="1" smtClean="0"/>
              <a:t>disseminate</a:t>
            </a:r>
            <a:r>
              <a:rPr lang="fr-FR" dirty="0" smtClean="0"/>
              <a:t> and </a:t>
            </a:r>
            <a:r>
              <a:rPr lang="fr-FR" dirty="0" err="1" smtClean="0"/>
              <a:t>share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952471" y="6206376"/>
            <a:ext cx="3307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Thank</a:t>
            </a:r>
            <a:r>
              <a:rPr lang="fr-FR" dirty="0" smtClean="0"/>
              <a:t> </a:t>
            </a:r>
            <a:r>
              <a:rPr lang="fr-FR" dirty="0" err="1" smtClean="0"/>
              <a:t>you</a:t>
            </a:r>
            <a:r>
              <a:rPr lang="fr-FR" dirty="0" smtClean="0"/>
              <a:t> for </a:t>
            </a:r>
            <a:r>
              <a:rPr lang="fr-FR" dirty="0" err="1" smtClean="0"/>
              <a:t>your</a:t>
            </a:r>
            <a:r>
              <a:rPr lang="fr-FR" dirty="0" smtClean="0"/>
              <a:t>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5589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 animBg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Journals</a:t>
            </a:r>
            <a:r>
              <a:rPr lang="fr-FR" dirty="0" smtClean="0"/>
              <a:t> classification</a:t>
            </a:r>
            <a:endParaRPr lang="fr-FR" dirty="0"/>
          </a:p>
        </p:txBody>
      </p:sp>
      <p:graphicFrame>
        <p:nvGraphicFramePr>
          <p:cNvPr id="8" name="Espace réservé du contenu 7"/>
          <p:cNvGraphicFramePr>
            <a:graphicFrameLocks noGrp="1"/>
          </p:cNvGraphicFramePr>
          <p:nvPr>
            <p:ph sz="half" idx="13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468955393"/>
              </p:ext>
            </p:extLst>
          </p:nvPr>
        </p:nvGraphicFramePr>
        <p:xfrm>
          <a:off x="457200" y="2243668"/>
          <a:ext cx="8255000" cy="37253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663098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1/3 of the new </a:t>
            </a:r>
            <a:r>
              <a:rPr lang="fr-FR" dirty="0" err="1" smtClean="0"/>
              <a:t>species</a:t>
            </a:r>
            <a:r>
              <a:rPr lang="fr-FR" dirty="0" smtClean="0"/>
              <a:t> </a:t>
            </a:r>
            <a:r>
              <a:rPr lang="fr-FR" dirty="0" err="1" smtClean="0"/>
              <a:t>described</a:t>
            </a:r>
            <a:r>
              <a:rPr lang="fr-FR" dirty="0" smtClean="0"/>
              <a:t> </a:t>
            </a:r>
            <a:r>
              <a:rPr lang="fr-FR" dirty="0" err="1" smtClean="0"/>
              <a:t>worldwide</a:t>
            </a:r>
            <a:r>
              <a:rPr lang="fr-FR" dirty="0" smtClean="0"/>
              <a:t> are </a:t>
            </a:r>
            <a:r>
              <a:rPr lang="fr-FR" dirty="0" err="1" smtClean="0"/>
              <a:t>described</a:t>
            </a:r>
            <a:r>
              <a:rPr lang="fr-FR" dirty="0" smtClean="0"/>
              <a:t> in a NFP journal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3106560208"/>
              </p:ext>
            </p:extLst>
          </p:nvPr>
        </p:nvGraphicFramePr>
        <p:xfrm>
          <a:off x="457200" y="2214563"/>
          <a:ext cx="7396164" cy="4165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5067"/>
                <a:gridCol w="829733"/>
                <a:gridCol w="741364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200" smtClean="0"/>
                        <a:t>Journal title 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New taxa 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err="1" smtClean="0"/>
                        <a:t>Zootaxa</a:t>
                      </a:r>
                      <a:r>
                        <a:rPr lang="fr-FR" sz="1200" i="1" dirty="0" smtClean="0"/>
                        <a:t> (magnolia </a:t>
                      </a:r>
                      <a:r>
                        <a:rPr lang="fr-FR" sz="1200" i="1" dirty="0" err="1" smtClean="0"/>
                        <a:t>press</a:t>
                      </a:r>
                      <a:r>
                        <a:rPr lang="fr-FR" sz="1200" i="1" dirty="0" smtClean="0"/>
                        <a:t>)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11451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12.60%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Journal of Natural </a:t>
                      </a:r>
                      <a:r>
                        <a:rPr lang="fr-FR" sz="1200" i="1" dirty="0" err="1" smtClean="0"/>
                        <a:t>History</a:t>
                      </a:r>
                      <a:r>
                        <a:rPr lang="fr-FR" sz="1200" i="1" dirty="0" smtClean="0"/>
                        <a:t> (</a:t>
                      </a:r>
                      <a:r>
                        <a:rPr lang="fr-FR" sz="1200" i="1" dirty="0" err="1" smtClean="0"/>
                        <a:t>taylor</a:t>
                      </a:r>
                      <a:r>
                        <a:rPr lang="fr-FR" sz="1200" i="1" dirty="0" smtClean="0"/>
                        <a:t> &amp; </a:t>
                      </a:r>
                      <a:r>
                        <a:rPr lang="fr-FR" sz="1200" i="1" dirty="0" err="1" smtClean="0"/>
                        <a:t>francis</a:t>
                      </a:r>
                      <a:r>
                        <a:rPr lang="fr-FR" sz="1200" i="1" dirty="0" smtClean="0"/>
                        <a:t>)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1456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1.60%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smtClean="0"/>
                        <a:t>Acta </a:t>
                      </a:r>
                      <a:r>
                        <a:rPr lang="fr-FR" sz="1200" i="1" dirty="0" err="1" smtClean="0"/>
                        <a:t>Zootaxonomica</a:t>
                      </a:r>
                      <a:r>
                        <a:rPr lang="fr-FR" sz="1200" i="1" dirty="0" smtClean="0"/>
                        <a:t> </a:t>
                      </a:r>
                      <a:r>
                        <a:rPr lang="fr-FR" sz="1200" i="1" dirty="0" err="1" smtClean="0"/>
                        <a:t>Sinica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1202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1.32%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smtClean="0"/>
                        <a:t>Journal of Paleontology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1197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1.32%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smtClean="0"/>
                        <a:t>Linzer Biologische Beitraege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1190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1.31%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smtClean="0"/>
                        <a:t>Annales Zoologici (Warsaw)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922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1.01%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smtClean="0"/>
                        <a:t>Revue Suisse de Zoologie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867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0.95%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err="1" smtClean="0"/>
                        <a:t>Paleontologicheskii</a:t>
                      </a:r>
                      <a:r>
                        <a:rPr lang="fr-FR" sz="1200" i="1" dirty="0" smtClean="0"/>
                        <a:t> </a:t>
                      </a:r>
                      <a:r>
                        <a:rPr lang="fr-FR" sz="1200" i="1" dirty="0" err="1" smtClean="0"/>
                        <a:t>Zhurnal</a:t>
                      </a:r>
                      <a:r>
                        <a:rPr lang="fr-FR" sz="1200" i="1" dirty="0" smtClean="0"/>
                        <a:t> (</a:t>
                      </a:r>
                      <a:r>
                        <a:rPr lang="fr-FR" sz="1200" i="1" dirty="0" err="1" smtClean="0"/>
                        <a:t>pleiades</a:t>
                      </a:r>
                      <a:r>
                        <a:rPr lang="fr-FR" sz="1200" i="1" dirty="0" smtClean="0"/>
                        <a:t> </a:t>
                      </a:r>
                      <a:r>
                        <a:rPr lang="fr-FR" sz="1200" i="1" dirty="0" err="1" smtClean="0"/>
                        <a:t>publishing</a:t>
                      </a:r>
                      <a:r>
                        <a:rPr lang="fr-FR" sz="1200" i="1" dirty="0" smtClean="0"/>
                        <a:t>)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757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0.83%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smtClean="0"/>
                        <a:t>Entomologica Basiliensia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717</a:t>
                      </a:r>
                      <a:endParaRPr lang="fr-FR" sz="12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0.79%</a:t>
                      </a:r>
                      <a:endParaRPr lang="fr-FR" sz="120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200" i="1" dirty="0" err="1" smtClean="0"/>
                        <a:t>Zoological</a:t>
                      </a:r>
                      <a:r>
                        <a:rPr lang="fr-FR" sz="1200" i="1" dirty="0" smtClean="0"/>
                        <a:t> Journal of the </a:t>
                      </a:r>
                      <a:r>
                        <a:rPr lang="fr-FR" sz="1200" i="1" dirty="0" err="1" smtClean="0"/>
                        <a:t>Linnean</a:t>
                      </a:r>
                      <a:r>
                        <a:rPr lang="fr-FR" sz="1200" i="1" dirty="0" smtClean="0"/>
                        <a:t> Society</a:t>
                      </a:r>
                      <a:endParaRPr lang="fr-FR" sz="12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smtClean="0"/>
                        <a:t>714</a:t>
                      </a:r>
                      <a:endParaRPr lang="fr-FR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200" dirty="0" smtClean="0"/>
                        <a:t>0.79%</a:t>
                      </a:r>
                      <a:endParaRPr lang="fr-FR" sz="1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461964" y="6393302"/>
            <a:ext cx="7391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/>
              <a:t>10 top </a:t>
            </a:r>
            <a:r>
              <a:rPr lang="fr-FR" sz="1200" dirty="0" err="1"/>
              <a:t>journals</a:t>
            </a:r>
            <a:r>
              <a:rPr lang="fr-FR" sz="1200" dirty="0"/>
              <a:t> for new taxa </a:t>
            </a:r>
            <a:r>
              <a:rPr lang="fr-FR" sz="1200" dirty="0" err="1"/>
              <a:t>from</a:t>
            </a:r>
            <a:r>
              <a:rPr lang="fr-FR" sz="1200" dirty="0"/>
              <a:t> Index of </a:t>
            </a:r>
            <a:r>
              <a:rPr lang="fr-FR" sz="1200" dirty="0" err="1"/>
              <a:t>Organism</a:t>
            </a:r>
            <a:r>
              <a:rPr lang="fr-FR" sz="1200" dirty="0"/>
              <a:t> </a:t>
            </a:r>
            <a:r>
              <a:rPr lang="fr-FR" sz="1200" dirty="0" err="1" smtClean="0"/>
              <a:t>Names</a:t>
            </a:r>
            <a:r>
              <a:rPr lang="fr-FR" sz="1200" dirty="0" smtClean="0"/>
              <a:t> (</a:t>
            </a:r>
            <a:r>
              <a:rPr lang="fr-FR" sz="1200" dirty="0" err="1"/>
              <a:t>from</a:t>
            </a:r>
            <a:r>
              <a:rPr lang="fr-FR" sz="1200" dirty="0"/>
              <a:t> 2004 </a:t>
            </a:r>
            <a:r>
              <a:rPr lang="fr-FR" sz="1200" dirty="0" err="1"/>
              <a:t>onwards</a:t>
            </a:r>
            <a:r>
              <a:rPr lang="fr-FR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563648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Most editors are convinced that…</a:t>
            </a:r>
            <a:endParaRPr lang="en-GB" dirty="0"/>
          </a:p>
        </p:txBody>
      </p:sp>
      <p:sp>
        <p:nvSpPr>
          <p:cNvPr id="15" name="Espace réservé du contenu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FF0000"/>
                </a:solidFill>
              </a:rPr>
              <a:t>…it is part of their mission</a:t>
            </a:r>
          </a:p>
          <a:p>
            <a:r>
              <a:rPr lang="en-GB" dirty="0" smtClean="0"/>
              <a:t>…it will increase dissemination, which is the golden goal of any academic publication</a:t>
            </a:r>
          </a:p>
          <a:p>
            <a:r>
              <a:rPr lang="en-GB" dirty="0" smtClean="0"/>
              <a:t>…it shows excellence</a:t>
            </a:r>
            <a:endParaRPr lang="en-GB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GB" smtClean="0"/>
              <a:t>Obstacles, difficulties encountered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55313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7815" y="-76200"/>
            <a:ext cx="7772400" cy="1143000"/>
          </a:xfrm>
        </p:spPr>
        <p:txBody>
          <a:bodyPr/>
          <a:lstStyle/>
          <a:p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618441" y="1024354"/>
            <a:ext cx="935400" cy="507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Author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987675" y="2363176"/>
            <a:ext cx="936000" cy="507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Editor-in-chief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14041" y="1219200"/>
            <a:ext cx="935400" cy="507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Referee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681515" y="2802530"/>
            <a:ext cx="935400" cy="5076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Desk-editor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455675" y="3810512"/>
            <a:ext cx="935400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Printer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Binder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1" name="Connecteur droit avec flèche 10"/>
          <p:cNvCxnSpPr>
            <a:stCxn id="4" idx="2"/>
          </p:cNvCxnSpPr>
          <p:nvPr/>
        </p:nvCxnSpPr>
        <p:spPr>
          <a:xfrm rot="16200000" flipH="1">
            <a:off x="938652" y="1679442"/>
            <a:ext cx="762976" cy="467999"/>
          </a:xfrm>
          <a:prstGeom prst="straightConnector1">
            <a:avLst/>
          </a:prstGeom>
          <a:ln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455675" y="1581090"/>
            <a:ext cx="11627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Submit</a:t>
            </a:r>
          </a:p>
          <a:p>
            <a:r>
              <a:rPr lang="en-GB" sz="1200" smtClean="0"/>
              <a:t>a manuscript</a:t>
            </a:r>
            <a:endParaRPr lang="en-GB" sz="1200"/>
          </a:p>
        </p:txBody>
      </p:sp>
      <p:cxnSp>
        <p:nvCxnSpPr>
          <p:cNvPr id="24" name="Connecteur droit avec flèche 23"/>
          <p:cNvCxnSpPr>
            <a:stCxn id="5" idx="3"/>
            <a:endCxn id="7" idx="2"/>
          </p:cNvCxnSpPr>
          <p:nvPr/>
        </p:nvCxnSpPr>
        <p:spPr>
          <a:xfrm flipV="1">
            <a:off x="1923675" y="1726800"/>
            <a:ext cx="2058066" cy="890176"/>
          </a:xfrm>
          <a:prstGeom prst="straightConnector1">
            <a:avLst/>
          </a:prstGeom>
          <a:ln>
            <a:headEnd type="triangle" w="lg" len="lg"/>
            <a:tailEnd type="triangle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2588605" y="2104310"/>
            <a:ext cx="10628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Peer-review</a:t>
            </a:r>
            <a:endParaRPr lang="en-GB" sz="1200"/>
          </a:p>
        </p:txBody>
      </p:sp>
      <p:cxnSp>
        <p:nvCxnSpPr>
          <p:cNvPr id="27" name="Forme 26"/>
          <p:cNvCxnSpPr/>
          <p:nvPr/>
        </p:nvCxnSpPr>
        <p:spPr>
          <a:xfrm rot="10800000">
            <a:off x="628940" y="1346776"/>
            <a:ext cx="457200" cy="1244400"/>
          </a:xfrm>
          <a:prstGeom prst="curvedConnector2">
            <a:avLst/>
          </a:prstGeom>
          <a:ln w="38100" cmpd="sng">
            <a:solidFill>
              <a:schemeClr val="accent2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141206" y="1838979"/>
            <a:ext cx="6539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Revise</a:t>
            </a:r>
          </a:p>
        </p:txBody>
      </p:sp>
      <p:cxnSp>
        <p:nvCxnSpPr>
          <p:cNvPr id="30" name="Connecteur droit avec flèche 29"/>
          <p:cNvCxnSpPr/>
          <p:nvPr/>
        </p:nvCxnSpPr>
        <p:spPr>
          <a:xfrm>
            <a:off x="1923675" y="2616976"/>
            <a:ext cx="1757046" cy="370957"/>
          </a:xfrm>
          <a:prstGeom prst="straightConnector1">
            <a:avLst/>
          </a:prstGeom>
          <a:ln w="50800">
            <a:solidFill>
              <a:srgbClr val="FFFF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ZoneTexte 30"/>
          <p:cNvSpPr txBox="1"/>
          <p:nvPr/>
        </p:nvSpPr>
        <p:spPr>
          <a:xfrm>
            <a:off x="2216615" y="2987933"/>
            <a:ext cx="10182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Accepted</a:t>
            </a:r>
          </a:p>
          <a:p>
            <a:r>
              <a:rPr lang="en-GB" sz="1200" smtClean="0"/>
              <a:t>manuscript</a:t>
            </a:r>
            <a:endParaRPr lang="en-GB" sz="1200"/>
          </a:p>
        </p:txBody>
      </p:sp>
      <p:sp>
        <p:nvSpPr>
          <p:cNvPr id="32" name="ZoneTexte 31"/>
          <p:cNvSpPr txBox="1"/>
          <p:nvPr/>
        </p:nvSpPr>
        <p:spPr>
          <a:xfrm>
            <a:off x="5170684" y="1839955"/>
            <a:ext cx="3162300" cy="3231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Manage peer-review process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Check if everything is present</a:t>
            </a:r>
            <a:endParaRPr lang="en-GB" sz="1200" dirty="0" smtClean="0"/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Spelling and typesetting check, double spaces, etc.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Standardize text, footnotes, bibliography (taking account </a:t>
            </a:r>
            <a:r>
              <a:rPr lang="en-GB" sz="1200" dirty="0" smtClean="0"/>
              <a:t>of the norms of the field)</a:t>
            </a:r>
            <a:endParaRPr lang="en-GB" sz="1200" dirty="0" smtClean="0">
              <a:latin typeface="+mj-lt"/>
            </a:endParaRP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Check titles level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Check nomenclature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Image editing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Place in InDesign - styles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Read, correct text and image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Place figures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Questions to the author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Proofs to the author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Fix design of cover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Produce covers and index </a:t>
            </a:r>
          </a:p>
        </p:txBody>
      </p:sp>
      <p:sp>
        <p:nvSpPr>
          <p:cNvPr id="53" name="Forme libre 52"/>
          <p:cNvSpPr/>
          <p:nvPr/>
        </p:nvSpPr>
        <p:spPr>
          <a:xfrm>
            <a:off x="1554139" y="838200"/>
            <a:ext cx="3884253" cy="1964932"/>
          </a:xfrm>
          <a:custGeom>
            <a:avLst/>
            <a:gdLst>
              <a:gd name="connsiteX0" fmla="*/ 0 w 4819952"/>
              <a:gd name="connsiteY0" fmla="*/ 614842 h 2997604"/>
              <a:gd name="connsiteX1" fmla="*/ 4221238 w 4819952"/>
              <a:gd name="connsiteY1" fmla="*/ 397127 h 2997604"/>
              <a:gd name="connsiteX2" fmla="*/ 3592285 w 4819952"/>
              <a:gd name="connsiteY2" fmla="*/ 2997604 h 2997604"/>
              <a:gd name="connsiteX3" fmla="*/ 3592285 w 4819952"/>
              <a:gd name="connsiteY3" fmla="*/ 2997604 h 2997604"/>
              <a:gd name="connsiteX4" fmla="*/ 3592285 w 4819952"/>
              <a:gd name="connsiteY4" fmla="*/ 2997604 h 29976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19952" h="2997604">
                <a:moveTo>
                  <a:pt x="0" y="614842"/>
                </a:moveTo>
                <a:cubicBezTo>
                  <a:pt x="1811262" y="307421"/>
                  <a:pt x="3622524" y="0"/>
                  <a:pt x="4221238" y="397127"/>
                </a:cubicBezTo>
                <a:cubicBezTo>
                  <a:pt x="4819952" y="794254"/>
                  <a:pt x="3592285" y="2997604"/>
                  <a:pt x="3592285" y="2997604"/>
                </a:cubicBezTo>
                <a:lnTo>
                  <a:pt x="3592285" y="2997604"/>
                </a:lnTo>
                <a:lnTo>
                  <a:pt x="3592285" y="2997604"/>
                </a:lnTo>
              </a:path>
            </a:pathLst>
          </a:custGeom>
          <a:ln w="50800">
            <a:solidFill>
              <a:srgbClr val="FFFF00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54" name="ZoneTexte 53"/>
          <p:cNvSpPr txBox="1"/>
          <p:nvPr/>
        </p:nvSpPr>
        <p:spPr>
          <a:xfrm>
            <a:off x="4537780" y="1405354"/>
            <a:ext cx="12409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Proof  reading</a:t>
            </a:r>
            <a:endParaRPr lang="en-GB" sz="1200"/>
          </a:p>
        </p:txBody>
      </p:sp>
      <p:sp>
        <p:nvSpPr>
          <p:cNvPr id="55" name="Rectangle à coins arrondis 54"/>
          <p:cNvSpPr/>
          <p:nvPr/>
        </p:nvSpPr>
        <p:spPr>
          <a:xfrm>
            <a:off x="880180" y="152400"/>
            <a:ext cx="935400" cy="507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Dep</a:t>
            </a:r>
            <a:r>
              <a:rPr lang="en-GB" sz="1200" baseline="30000" smtClean="0">
                <a:solidFill>
                  <a:schemeClr val="tx1"/>
                </a:solidFill>
              </a:rPr>
              <a:t>t</a:t>
            </a:r>
            <a:r>
              <a:rPr lang="en-GB" sz="1200" smtClean="0">
                <a:solidFill>
                  <a:schemeClr val="tx1"/>
                </a:solidFill>
              </a:rPr>
              <a:t> head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60" name="Rectangle à coins arrondis 59"/>
          <p:cNvSpPr/>
          <p:nvPr/>
        </p:nvSpPr>
        <p:spPr>
          <a:xfrm>
            <a:off x="345815" y="5012554"/>
            <a:ext cx="935400" cy="5076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Sales manager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61" name="Rectangle à coins arrondis 60"/>
          <p:cNvSpPr/>
          <p:nvPr/>
        </p:nvSpPr>
        <p:spPr>
          <a:xfrm>
            <a:off x="2746115" y="4758754"/>
            <a:ext cx="935400" cy="5076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Stocks manager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62" name="Rectangle à coins arrondis 61"/>
          <p:cNvSpPr/>
          <p:nvPr/>
        </p:nvSpPr>
        <p:spPr>
          <a:xfrm>
            <a:off x="5349099" y="244725"/>
            <a:ext cx="935400" cy="507600"/>
          </a:xfrm>
          <a:prstGeom prst="roundRect">
            <a:avLst/>
          </a:prstGeom>
          <a:solidFill>
            <a:srgbClr val="FFFF00"/>
          </a:solidFill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Editorial manager</a:t>
            </a:r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68" name="ZoneTexte 67"/>
          <p:cNvSpPr txBox="1"/>
          <p:nvPr/>
        </p:nvSpPr>
        <p:spPr>
          <a:xfrm>
            <a:off x="2083796" y="120978"/>
            <a:ext cx="20976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Define the editorial policy</a:t>
            </a:r>
          </a:p>
          <a:p>
            <a:r>
              <a:rPr lang="en-GB" sz="1200" smtClean="0"/>
              <a:t>Set policy and direction</a:t>
            </a:r>
            <a:endParaRPr lang="en-GB" sz="1200"/>
          </a:p>
        </p:txBody>
      </p:sp>
      <p:sp>
        <p:nvSpPr>
          <p:cNvPr id="69" name="ZoneTexte 68"/>
          <p:cNvSpPr txBox="1"/>
          <p:nvPr/>
        </p:nvSpPr>
        <p:spPr>
          <a:xfrm>
            <a:off x="53866" y="2792349"/>
            <a:ext cx="138773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sz="1200" smtClean="0">
                <a:latin typeface="+mj-lt"/>
              </a:rPr>
              <a:t>Advertise</a:t>
            </a:r>
          </a:p>
          <a:p>
            <a:pPr>
              <a:buFont typeface="Wingdings" charset="2"/>
              <a:buChar char="ü"/>
            </a:pPr>
            <a:r>
              <a:rPr lang="en-GB" sz="1200" smtClean="0">
                <a:latin typeface="+mj-lt"/>
              </a:rPr>
              <a:t>Distribute</a:t>
            </a:r>
          </a:p>
          <a:p>
            <a:pPr>
              <a:buFont typeface="Wingdings" charset="2"/>
              <a:buChar char="ü"/>
            </a:pPr>
            <a:r>
              <a:rPr lang="en-GB" sz="1200" smtClean="0"/>
              <a:t>Manage subscriptions</a:t>
            </a:r>
          </a:p>
          <a:p>
            <a:pPr>
              <a:buFont typeface="Wingdings" charset="2"/>
              <a:buChar char="ü"/>
            </a:pPr>
            <a:r>
              <a:rPr lang="en-GB" sz="1200" smtClean="0"/>
              <a:t>Handle sales data and returns</a:t>
            </a:r>
          </a:p>
          <a:p>
            <a:pPr>
              <a:buFont typeface="Wingdings" charset="2"/>
              <a:buChar char="ü"/>
            </a:pPr>
            <a:r>
              <a:rPr lang="en-GB" sz="1200" smtClean="0">
                <a:latin typeface="+mj-lt"/>
              </a:rPr>
              <a:t>Send copies for indexation to ISI, Georef, ASFA, Pascal, Biosis…</a:t>
            </a:r>
          </a:p>
        </p:txBody>
      </p:sp>
      <p:sp>
        <p:nvSpPr>
          <p:cNvPr id="70" name="ZoneTexte 69"/>
          <p:cNvSpPr txBox="1"/>
          <p:nvPr/>
        </p:nvSpPr>
        <p:spPr>
          <a:xfrm>
            <a:off x="6477000" y="59835"/>
            <a:ext cx="2667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Define the dissemination policy 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Be alerted to technologic evolution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Negotiate with providers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Negotiate partnership</a:t>
            </a:r>
          </a:p>
          <a:p>
            <a:pPr>
              <a:buFont typeface="Wingdings" charset="2"/>
              <a:buChar char="ü"/>
            </a:pPr>
            <a:r>
              <a:rPr lang="en-GB" sz="1200" dirty="0" smtClean="0"/>
              <a:t>Negotiate copyright or license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Manage the staff</a:t>
            </a:r>
          </a:p>
          <a:p>
            <a:pPr>
              <a:buFont typeface="Wingdings" charset="2"/>
              <a:buChar char="ü"/>
            </a:pPr>
            <a:r>
              <a:rPr lang="en-GB" sz="1200" dirty="0" smtClean="0">
                <a:latin typeface="+mj-lt"/>
              </a:rPr>
              <a:t>Manage the budget</a:t>
            </a:r>
          </a:p>
        </p:txBody>
      </p:sp>
      <p:sp>
        <p:nvSpPr>
          <p:cNvPr id="71" name="Rectangle à coins arrondis 70"/>
          <p:cNvSpPr/>
          <p:nvPr/>
        </p:nvSpPr>
        <p:spPr>
          <a:xfrm>
            <a:off x="3680721" y="3811306"/>
            <a:ext cx="935400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Online  provider</a:t>
            </a:r>
          </a:p>
        </p:txBody>
      </p:sp>
      <p:sp>
        <p:nvSpPr>
          <p:cNvPr id="72" name="Rectangle à coins arrondis 71"/>
          <p:cNvSpPr/>
          <p:nvPr/>
        </p:nvSpPr>
        <p:spPr>
          <a:xfrm>
            <a:off x="4063146" y="4886942"/>
            <a:ext cx="1107538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Aggregator publisher</a:t>
            </a:r>
          </a:p>
        </p:txBody>
      </p:sp>
      <p:sp>
        <p:nvSpPr>
          <p:cNvPr id="73" name="Rectangle à coins arrondis 72"/>
          <p:cNvSpPr/>
          <p:nvPr/>
        </p:nvSpPr>
        <p:spPr>
          <a:xfrm>
            <a:off x="6539015" y="5012554"/>
            <a:ext cx="1107538" cy="507600"/>
          </a:xfrm>
          <a:prstGeom prst="roundRect">
            <a:avLst/>
          </a:prstGeom>
          <a:solidFill>
            <a:srgbClr val="FFFF00"/>
          </a:soli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Library</a:t>
            </a:r>
          </a:p>
        </p:txBody>
      </p:sp>
      <p:cxnSp>
        <p:nvCxnSpPr>
          <p:cNvPr id="75" name="Connecteur droit avec flèche 74"/>
          <p:cNvCxnSpPr>
            <a:stCxn id="8" idx="2"/>
            <a:endCxn id="9" idx="3"/>
          </p:cNvCxnSpPr>
          <p:nvPr/>
        </p:nvCxnSpPr>
        <p:spPr>
          <a:xfrm rot="5400000">
            <a:off x="2893054" y="2808151"/>
            <a:ext cx="754182" cy="1758140"/>
          </a:xfrm>
          <a:prstGeom prst="straightConnector1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8" idx="2"/>
          </p:cNvCxnSpPr>
          <p:nvPr/>
        </p:nvCxnSpPr>
        <p:spPr>
          <a:xfrm rot="5400000">
            <a:off x="3899024" y="3560321"/>
            <a:ext cx="500382" cy="1588"/>
          </a:xfrm>
          <a:prstGeom prst="straightConnector1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stCxn id="71" idx="2"/>
            <a:endCxn id="72" idx="0"/>
          </p:cNvCxnSpPr>
          <p:nvPr/>
        </p:nvCxnSpPr>
        <p:spPr>
          <a:xfrm rot="16200000" flipH="1">
            <a:off x="4098650" y="4368677"/>
            <a:ext cx="568036" cy="468494"/>
          </a:xfrm>
          <a:prstGeom prst="straightConnector1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Forme 83"/>
          <p:cNvCxnSpPr/>
          <p:nvPr/>
        </p:nvCxnSpPr>
        <p:spPr>
          <a:xfrm rot="16200000" flipH="1">
            <a:off x="5035543" y="3455058"/>
            <a:ext cx="253800" cy="3878969"/>
          </a:xfrm>
          <a:prstGeom prst="curvedConnector3">
            <a:avLst>
              <a:gd name="adj1" fmla="val 190071"/>
            </a:avLst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ZoneTexte 89"/>
          <p:cNvSpPr txBox="1"/>
          <p:nvPr/>
        </p:nvSpPr>
        <p:spPr>
          <a:xfrm>
            <a:off x="4511435" y="5436000"/>
            <a:ext cx="209459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Provide exchange copies</a:t>
            </a:r>
            <a:endParaRPr lang="en-GB" sz="1200"/>
          </a:p>
        </p:txBody>
      </p:sp>
      <p:cxnSp>
        <p:nvCxnSpPr>
          <p:cNvPr id="92" name="Connecteur droit avec flèche 91"/>
          <p:cNvCxnSpPr>
            <a:stCxn id="72" idx="3"/>
            <a:endCxn id="73" idx="1"/>
          </p:cNvCxnSpPr>
          <p:nvPr/>
        </p:nvCxnSpPr>
        <p:spPr>
          <a:xfrm>
            <a:off x="5170684" y="5140742"/>
            <a:ext cx="1368331" cy="125612"/>
          </a:xfrm>
          <a:prstGeom prst="straightConnector1">
            <a:avLst/>
          </a:prstGeom>
          <a:ln w="50800" cap="flat" cmpd="sng" algn="ctr">
            <a:gradFill flip="none" rotWithShape="1">
              <a:gsLst>
                <a:gs pos="49000">
                  <a:schemeClr val="accent1"/>
                </a:gs>
                <a:gs pos="100000">
                  <a:srgbClr val="FFFFFF"/>
                </a:gs>
                <a:gs pos="50000">
                  <a:srgbClr val="FFFF00"/>
                </a:gs>
              </a:gsLst>
              <a:lin ang="0" scaled="1"/>
              <a:tileRect/>
            </a:gradFill>
            <a:prstDash val="solid"/>
            <a:round/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Connecteur droit 95"/>
          <p:cNvCxnSpPr>
            <a:stCxn id="8" idx="3"/>
          </p:cNvCxnSpPr>
          <p:nvPr/>
        </p:nvCxnSpPr>
        <p:spPr>
          <a:xfrm>
            <a:off x="4616915" y="3056330"/>
            <a:ext cx="553769" cy="62247"/>
          </a:xfrm>
          <a:prstGeom prst="line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ZoneTexte 96"/>
          <p:cNvSpPr txBox="1"/>
          <p:nvPr/>
        </p:nvSpPr>
        <p:spPr>
          <a:xfrm>
            <a:off x="3505463" y="3326352"/>
            <a:ext cx="7771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PDF files</a:t>
            </a:r>
            <a:endParaRPr lang="en-GB" sz="1200"/>
          </a:p>
        </p:txBody>
      </p:sp>
      <p:sp>
        <p:nvSpPr>
          <p:cNvPr id="98" name="ZoneTexte 97"/>
          <p:cNvSpPr txBox="1"/>
          <p:nvPr/>
        </p:nvSpPr>
        <p:spPr>
          <a:xfrm>
            <a:off x="1441602" y="4423564"/>
            <a:ext cx="1079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smtClean="0"/>
              <a:t>Print  copies</a:t>
            </a:r>
            <a:endParaRPr lang="en-GB" sz="1200"/>
          </a:p>
        </p:txBody>
      </p:sp>
      <p:cxnSp>
        <p:nvCxnSpPr>
          <p:cNvPr id="109" name="Forme 108"/>
          <p:cNvCxnSpPr>
            <a:stCxn id="9" idx="2"/>
            <a:endCxn id="61" idx="1"/>
          </p:cNvCxnSpPr>
          <p:nvPr/>
        </p:nvCxnSpPr>
        <p:spPr>
          <a:xfrm rot="16200000" flipH="1">
            <a:off x="1987524" y="4253963"/>
            <a:ext cx="694442" cy="822740"/>
          </a:xfrm>
          <a:prstGeom prst="bentConnector2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Forme 109"/>
          <p:cNvCxnSpPr/>
          <p:nvPr/>
        </p:nvCxnSpPr>
        <p:spPr>
          <a:xfrm rot="10800000">
            <a:off x="1233062" y="5012554"/>
            <a:ext cx="850735" cy="1588"/>
          </a:xfrm>
          <a:prstGeom prst="bentConnector3">
            <a:avLst>
              <a:gd name="adj1" fmla="val 50000"/>
            </a:avLst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à coins arrondis 112"/>
          <p:cNvSpPr/>
          <p:nvPr/>
        </p:nvSpPr>
        <p:spPr>
          <a:xfrm>
            <a:off x="401980" y="5817000"/>
            <a:ext cx="935400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smtClean="0">
                <a:solidFill>
                  <a:schemeClr val="tx1"/>
                </a:solidFill>
              </a:rPr>
              <a:t>Book sellers</a:t>
            </a:r>
          </a:p>
        </p:txBody>
      </p:sp>
      <p:sp>
        <p:nvSpPr>
          <p:cNvPr id="114" name="Rectangle à coins arrondis 113"/>
          <p:cNvSpPr/>
          <p:nvPr/>
        </p:nvSpPr>
        <p:spPr>
          <a:xfrm>
            <a:off x="3975364" y="6096000"/>
            <a:ext cx="1109859" cy="507600"/>
          </a:xfrm>
          <a:prstGeom prst="roundRect">
            <a:avLst/>
          </a:prstGeom>
          <a:solidFill>
            <a:schemeClr val="accent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 smtClean="0">
                <a:solidFill>
                  <a:schemeClr val="tx1"/>
                </a:solidFill>
              </a:rPr>
              <a:t>Customers</a:t>
            </a:r>
            <a:endParaRPr lang="en-GB" sz="1200" dirty="0">
              <a:solidFill>
                <a:schemeClr val="tx1"/>
              </a:solidFill>
            </a:endParaRPr>
          </a:p>
        </p:txBody>
      </p:sp>
      <p:cxnSp>
        <p:nvCxnSpPr>
          <p:cNvPr id="118" name="Connecteur droit 117"/>
          <p:cNvCxnSpPr>
            <a:stCxn id="60" idx="0"/>
            <a:endCxn id="69" idx="2"/>
          </p:cNvCxnSpPr>
          <p:nvPr/>
        </p:nvCxnSpPr>
        <p:spPr>
          <a:xfrm flipH="1">
            <a:off x="747734" y="5012554"/>
            <a:ext cx="65781" cy="88119"/>
          </a:xfrm>
          <a:prstGeom prst="line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Connecteur droit avec flèche 122"/>
          <p:cNvCxnSpPr>
            <a:stCxn id="60" idx="2"/>
          </p:cNvCxnSpPr>
          <p:nvPr/>
        </p:nvCxnSpPr>
        <p:spPr>
          <a:xfrm rot="16200000" flipH="1">
            <a:off x="709451" y="5624218"/>
            <a:ext cx="382289" cy="174160"/>
          </a:xfrm>
          <a:prstGeom prst="straightConnector1">
            <a:avLst/>
          </a:prstGeom>
          <a:ln w="50800">
            <a:solidFill>
              <a:srgbClr val="FFFF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Connecteur droit avec flèche 125"/>
          <p:cNvCxnSpPr/>
          <p:nvPr/>
        </p:nvCxnSpPr>
        <p:spPr>
          <a:xfrm>
            <a:off x="1355158" y="6057828"/>
            <a:ext cx="2655770" cy="291972"/>
          </a:xfrm>
          <a:prstGeom prst="straightConnector1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Connecteur droit avec flèche 127"/>
          <p:cNvCxnSpPr/>
          <p:nvPr/>
        </p:nvCxnSpPr>
        <p:spPr>
          <a:xfrm>
            <a:off x="914400" y="5537400"/>
            <a:ext cx="3096528" cy="812400"/>
          </a:xfrm>
          <a:prstGeom prst="straightConnector1">
            <a:avLst/>
          </a:prstGeom>
          <a:ln w="50800">
            <a:solidFill>
              <a:srgbClr val="FFFF00"/>
            </a:solidFill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Connecteur droit avec flèche 130"/>
          <p:cNvCxnSpPr>
            <a:stCxn id="72" idx="2"/>
          </p:cNvCxnSpPr>
          <p:nvPr/>
        </p:nvCxnSpPr>
        <p:spPr>
          <a:xfrm rot="5400000">
            <a:off x="4188317" y="5717660"/>
            <a:ext cx="751717" cy="105481"/>
          </a:xfrm>
          <a:prstGeom prst="straightConnector1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Connecteur droit avec flèche 136"/>
          <p:cNvCxnSpPr>
            <a:stCxn id="73" idx="2"/>
            <a:endCxn id="114" idx="3"/>
          </p:cNvCxnSpPr>
          <p:nvPr/>
        </p:nvCxnSpPr>
        <p:spPr>
          <a:xfrm rot="5400000">
            <a:off x="5674181" y="4931197"/>
            <a:ext cx="829646" cy="2007561"/>
          </a:xfrm>
          <a:prstGeom prst="straightConnector1">
            <a:avLst/>
          </a:prstGeom>
          <a:ln w="28575" cmpd="sng">
            <a:prstDash val="dashDot"/>
            <a:headEnd type="none" w="med" len="med"/>
            <a:tailEnd type="triangle" w="lg" len="lg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3" name="Connecteur droit 142"/>
          <p:cNvCxnSpPr>
            <a:stCxn id="62" idx="3"/>
          </p:cNvCxnSpPr>
          <p:nvPr/>
        </p:nvCxnSpPr>
        <p:spPr>
          <a:xfrm>
            <a:off x="6284499" y="498525"/>
            <a:ext cx="254516" cy="1588"/>
          </a:xfrm>
          <a:prstGeom prst="line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>
            <a:off x="1844864" y="381000"/>
            <a:ext cx="254516" cy="1588"/>
          </a:xfrm>
          <a:prstGeom prst="line">
            <a:avLst/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09771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2" grpId="0"/>
      <p:bldP spid="25" grpId="0"/>
      <p:bldP spid="28" grpId="0"/>
      <p:bldP spid="31" grpId="0"/>
      <p:bldP spid="32" grpId="0"/>
      <p:bldP spid="53" grpId="0" animBg="1"/>
      <p:bldP spid="54" grpId="0"/>
      <p:bldP spid="55" grpId="0" animBg="1"/>
      <p:bldP spid="60" grpId="0" animBg="1"/>
      <p:bldP spid="61" grpId="0" animBg="1"/>
      <p:bldP spid="62" grpId="0" animBg="1"/>
      <p:bldP spid="68" grpId="0"/>
      <p:bldP spid="69" grpId="0"/>
      <p:bldP spid="70" grpId="0"/>
      <p:bldP spid="71" grpId="0" animBg="1"/>
      <p:bldP spid="72" grpId="0" animBg="1"/>
      <p:bldP spid="73" grpId="0" animBg="1"/>
      <p:bldP spid="90" grpId="0"/>
      <p:bldP spid="97" grpId="0"/>
      <p:bldP spid="98" grpId="0"/>
      <p:bldP spid="113" grpId="0" animBg="1"/>
      <p:bldP spid="1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47815" y="-76200"/>
            <a:ext cx="7772400" cy="1143000"/>
          </a:xfrm>
        </p:spPr>
        <p:txBody>
          <a:bodyPr/>
          <a:lstStyle/>
          <a:p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755258" y="1024354"/>
            <a:ext cx="935400" cy="5076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rgbClr val="000000"/>
                </a:solidFill>
              </a:rPr>
              <a:t>Scientist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681515" y="2802530"/>
            <a:ext cx="935400" cy="507600"/>
          </a:xfrm>
          <a:prstGeom prst="round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E</a:t>
            </a:r>
            <a:r>
              <a:rPr lang="fr-FR" sz="1200" dirty="0" err="1" smtClean="0">
                <a:solidFill>
                  <a:srgbClr val="000000"/>
                </a:solidFill>
              </a:rPr>
              <a:t>ditorial</a:t>
            </a:r>
            <a:r>
              <a:rPr lang="fr-FR" sz="1200" dirty="0" smtClean="0">
                <a:solidFill>
                  <a:srgbClr val="000000"/>
                </a:solidFill>
              </a:rPr>
              <a:t> office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455675" y="3810512"/>
            <a:ext cx="935400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P</a:t>
            </a:r>
            <a:r>
              <a:rPr lang="fr-FR" sz="1200" dirty="0" err="1" smtClean="0">
                <a:solidFill>
                  <a:srgbClr val="000000"/>
                </a:solidFill>
              </a:rPr>
              <a:t>rinter</a:t>
            </a:r>
            <a:endParaRPr lang="fr-FR" sz="1200" dirty="0" smtClean="0">
              <a:solidFill>
                <a:srgbClr val="000000"/>
              </a:solidFill>
            </a:endParaRPr>
          </a:p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Binder</a:t>
            </a:r>
            <a:endParaRPr lang="fr-FR" sz="1200" dirty="0">
              <a:solidFill>
                <a:srgbClr val="000000"/>
              </a:solidFill>
            </a:endParaRPr>
          </a:p>
        </p:txBody>
      </p:sp>
      <p:cxnSp>
        <p:nvCxnSpPr>
          <p:cNvPr id="27" name="Forme 26"/>
          <p:cNvCxnSpPr/>
          <p:nvPr/>
        </p:nvCxnSpPr>
        <p:spPr>
          <a:xfrm rot="10800000">
            <a:off x="3416705" y="1531954"/>
            <a:ext cx="457200" cy="1244400"/>
          </a:xfrm>
          <a:prstGeom prst="curvedConnector2">
            <a:avLst/>
          </a:prstGeom>
          <a:ln w="38100" cmpd="sng">
            <a:solidFill>
              <a:schemeClr val="accent2"/>
            </a:solidFill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ZoneTexte 69"/>
          <p:cNvSpPr txBox="1"/>
          <p:nvPr/>
        </p:nvSpPr>
        <p:spPr>
          <a:xfrm>
            <a:off x="1455675" y="2130024"/>
            <a:ext cx="15039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A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cting</a:t>
            </a: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 as 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author</a:t>
            </a:r>
            <a:endParaRPr lang="fr-FR" sz="1200" dirty="0" smtClean="0">
              <a:solidFill>
                <a:srgbClr val="000000"/>
              </a:solidFill>
              <a:latin typeface="+mj-lt"/>
            </a:endParaRPr>
          </a:p>
          <a:p>
            <a:pPr>
              <a:buFont typeface="Wingdings" charset="2"/>
              <a:buChar char="ü"/>
            </a:pP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A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cting</a:t>
            </a: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 as editor</a:t>
            </a:r>
          </a:p>
          <a:p>
            <a:pPr>
              <a:buFont typeface="Wingdings" charset="2"/>
              <a:buChar char="ü"/>
            </a:pP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A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cting</a:t>
            </a: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 as referee</a:t>
            </a:r>
            <a:endParaRPr lang="en-GB" sz="1200" dirty="0" smtClean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71" name="Rectangle à coins arrondis 70"/>
          <p:cNvSpPr/>
          <p:nvPr/>
        </p:nvSpPr>
        <p:spPr>
          <a:xfrm>
            <a:off x="3680721" y="3811306"/>
            <a:ext cx="935400" cy="507600"/>
          </a:xfrm>
          <a:prstGeom prst="roundRect">
            <a:avLst/>
          </a:prstGeom>
          <a:gradFill>
            <a:gsLst>
              <a:gs pos="0">
                <a:schemeClr val="accent1">
                  <a:tint val="100000"/>
                  <a:shade val="100000"/>
                  <a:satMod val="130000"/>
                </a:schemeClr>
              </a:gs>
              <a:gs pos="100000">
                <a:schemeClr val="accent1">
                  <a:tint val="50000"/>
                  <a:shade val="100000"/>
                  <a:satMod val="350000"/>
                </a:schemeClr>
              </a:gs>
              <a:gs pos="50000">
                <a:srgbClr val="FFFF00"/>
              </a:gs>
              <a:gs pos="75000">
                <a:schemeClr val="accent1">
                  <a:tint val="100000"/>
                  <a:shade val="100000"/>
                  <a:satMod val="130000"/>
                </a:schemeClr>
              </a:gs>
            </a:gsLst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Online  provider</a:t>
            </a:r>
          </a:p>
        </p:txBody>
      </p:sp>
      <p:sp>
        <p:nvSpPr>
          <p:cNvPr id="72" name="Rectangle à coins arrondis 71"/>
          <p:cNvSpPr/>
          <p:nvPr/>
        </p:nvSpPr>
        <p:spPr>
          <a:xfrm>
            <a:off x="5922437" y="3072552"/>
            <a:ext cx="1107538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err="1" smtClean="0">
                <a:solidFill>
                  <a:srgbClr val="000000"/>
                </a:solidFill>
              </a:rPr>
              <a:t>Aggregator</a:t>
            </a:r>
            <a:r>
              <a:rPr lang="fr-FR" sz="1200" dirty="0" smtClean="0">
                <a:solidFill>
                  <a:srgbClr val="000000"/>
                </a:solidFill>
              </a:rPr>
              <a:t> </a:t>
            </a:r>
            <a:r>
              <a:rPr lang="fr-FR" sz="1200" dirty="0" err="1" smtClean="0">
                <a:solidFill>
                  <a:srgbClr val="000000"/>
                </a:solidFill>
              </a:rPr>
              <a:t>publisher</a:t>
            </a:r>
            <a:endParaRPr lang="fr-FR" sz="1200" dirty="0" smtClean="0">
              <a:solidFill>
                <a:srgbClr val="000000"/>
              </a:solidFill>
            </a:endParaRPr>
          </a:p>
        </p:txBody>
      </p:sp>
      <p:sp>
        <p:nvSpPr>
          <p:cNvPr id="73" name="Rectangle à coins arrondis 72"/>
          <p:cNvSpPr/>
          <p:nvPr/>
        </p:nvSpPr>
        <p:spPr>
          <a:xfrm>
            <a:off x="7030769" y="1416885"/>
            <a:ext cx="1107538" cy="507600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Library</a:t>
            </a:r>
          </a:p>
        </p:txBody>
      </p:sp>
      <p:cxnSp>
        <p:nvCxnSpPr>
          <p:cNvPr id="75" name="Connecteur droit avec flèche 74"/>
          <p:cNvCxnSpPr>
            <a:stCxn id="8" idx="2"/>
            <a:endCxn id="9" idx="3"/>
          </p:cNvCxnSpPr>
          <p:nvPr/>
        </p:nvCxnSpPr>
        <p:spPr>
          <a:xfrm rot="5400000">
            <a:off x="2893054" y="2808151"/>
            <a:ext cx="754182" cy="1758140"/>
          </a:xfrm>
          <a:prstGeom prst="straightConnector1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/>
          <p:cNvCxnSpPr>
            <a:stCxn id="8" idx="2"/>
          </p:cNvCxnSpPr>
          <p:nvPr/>
        </p:nvCxnSpPr>
        <p:spPr>
          <a:xfrm rot="5400000">
            <a:off x="3899024" y="3560321"/>
            <a:ext cx="500382" cy="1588"/>
          </a:xfrm>
          <a:prstGeom prst="straightConnector1">
            <a:avLst/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/>
          <p:cNvCxnSpPr>
            <a:endCxn id="72" idx="1"/>
          </p:cNvCxnSpPr>
          <p:nvPr/>
        </p:nvCxnSpPr>
        <p:spPr>
          <a:xfrm>
            <a:off x="4616915" y="3056330"/>
            <a:ext cx="1305522" cy="270022"/>
          </a:xfrm>
          <a:prstGeom prst="straightConnector1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Forme 83"/>
          <p:cNvCxnSpPr>
            <a:endCxn id="73" idx="1"/>
          </p:cNvCxnSpPr>
          <p:nvPr/>
        </p:nvCxnSpPr>
        <p:spPr>
          <a:xfrm flipV="1">
            <a:off x="4616915" y="1670685"/>
            <a:ext cx="2413854" cy="1359472"/>
          </a:xfrm>
          <a:prstGeom prst="curvedConnector3">
            <a:avLst>
              <a:gd name="adj1" fmla="val 50000"/>
            </a:avLst>
          </a:prstGeom>
          <a:ln w="50800" cap="flat" cmpd="sng" algn="ctr">
            <a:solidFill>
              <a:srgbClr val="FFFF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ZoneTexte 89"/>
          <p:cNvSpPr txBox="1"/>
          <p:nvPr/>
        </p:nvSpPr>
        <p:spPr>
          <a:xfrm>
            <a:off x="5130999" y="2055911"/>
            <a:ext cx="22224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00"/>
                </a:solidFill>
              </a:rPr>
              <a:t>P</a:t>
            </a:r>
            <a:r>
              <a:rPr lang="fr-FR" sz="1200" dirty="0" err="1" smtClean="0">
                <a:solidFill>
                  <a:srgbClr val="000000"/>
                </a:solidFill>
              </a:rPr>
              <a:t>rovide</a:t>
            </a:r>
            <a:r>
              <a:rPr lang="fr-FR" sz="1200" dirty="0" smtClean="0">
                <a:solidFill>
                  <a:srgbClr val="000000"/>
                </a:solidFill>
              </a:rPr>
              <a:t>    exchange copies</a:t>
            </a:r>
            <a:endParaRPr lang="fr-FR" sz="1200" dirty="0">
              <a:solidFill>
                <a:srgbClr val="000000"/>
              </a:solidFill>
            </a:endParaRPr>
          </a:p>
        </p:txBody>
      </p:sp>
      <p:cxnSp>
        <p:nvCxnSpPr>
          <p:cNvPr id="92" name="Connecteur droit avec flèche 91"/>
          <p:cNvCxnSpPr>
            <a:endCxn id="73" idx="2"/>
          </p:cNvCxnSpPr>
          <p:nvPr/>
        </p:nvCxnSpPr>
        <p:spPr>
          <a:xfrm rot="5400000" flipH="1" flipV="1">
            <a:off x="6559821" y="2005441"/>
            <a:ext cx="1105673" cy="943762"/>
          </a:xfrm>
          <a:prstGeom prst="straightConnector1">
            <a:avLst/>
          </a:prstGeom>
          <a:ln w="50800" cap="flat" cmpd="sng" algn="ctr">
            <a:gradFill flip="none" rotWithShape="1">
              <a:gsLst>
                <a:gs pos="49000">
                  <a:schemeClr val="accent1"/>
                </a:gs>
                <a:gs pos="100000">
                  <a:srgbClr val="FFFFFF"/>
                </a:gs>
                <a:gs pos="50000">
                  <a:srgbClr val="FFFF00"/>
                </a:gs>
              </a:gsLst>
              <a:lin ang="0" scaled="1"/>
              <a:tileRect/>
            </a:gradFill>
            <a:prstDash val="solid"/>
            <a:round/>
            <a:headEnd type="triangle" w="lg" len="lg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7" name="ZoneTexte 96"/>
          <p:cNvSpPr txBox="1"/>
          <p:nvPr/>
        </p:nvSpPr>
        <p:spPr>
          <a:xfrm>
            <a:off x="3505463" y="3326352"/>
            <a:ext cx="7771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000000"/>
                </a:solidFill>
              </a:rPr>
              <a:t>PDF files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113" name="Rectangle à coins arrondis 112"/>
          <p:cNvSpPr/>
          <p:nvPr/>
        </p:nvSpPr>
        <p:spPr>
          <a:xfrm>
            <a:off x="5706964" y="3811306"/>
            <a:ext cx="935400" cy="507600"/>
          </a:xfrm>
          <a:prstGeom prst="round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solidFill>
                  <a:srgbClr val="000000"/>
                </a:solidFill>
              </a:rPr>
              <a:t>Book </a:t>
            </a:r>
            <a:r>
              <a:rPr lang="fr-FR" sz="1200" dirty="0" err="1" smtClean="0">
                <a:solidFill>
                  <a:srgbClr val="000000"/>
                </a:solidFill>
              </a:rPr>
              <a:t>sellers</a:t>
            </a:r>
            <a:endParaRPr lang="fr-FR" sz="1200" dirty="0" smtClean="0">
              <a:solidFill>
                <a:srgbClr val="000000"/>
              </a:solidFill>
            </a:endParaRPr>
          </a:p>
        </p:txBody>
      </p:sp>
      <p:cxnSp>
        <p:nvCxnSpPr>
          <p:cNvPr id="126" name="Connecteur droit avec flèche 125"/>
          <p:cNvCxnSpPr>
            <a:stCxn id="8" idx="3"/>
          </p:cNvCxnSpPr>
          <p:nvPr/>
        </p:nvCxnSpPr>
        <p:spPr>
          <a:xfrm>
            <a:off x="4616915" y="3056330"/>
            <a:ext cx="1305522" cy="754976"/>
          </a:xfrm>
          <a:prstGeom prst="straightConnector1">
            <a:avLst/>
          </a:prstGeom>
          <a:ln w="50800" cap="flat" cmpd="sng" algn="ctr">
            <a:solidFill>
              <a:schemeClr val="accent1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Connecteur droit 146"/>
          <p:cNvCxnSpPr/>
          <p:nvPr/>
        </p:nvCxnSpPr>
        <p:spPr>
          <a:xfrm rot="10800000" flipV="1">
            <a:off x="2209801" y="1924485"/>
            <a:ext cx="1221601" cy="205538"/>
          </a:xfrm>
          <a:prstGeom prst="line">
            <a:avLst/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Forme 88"/>
          <p:cNvCxnSpPr>
            <a:endCxn id="113" idx="2"/>
          </p:cNvCxnSpPr>
          <p:nvPr/>
        </p:nvCxnSpPr>
        <p:spPr>
          <a:xfrm>
            <a:off x="2755258" y="1416885"/>
            <a:ext cx="3419406" cy="2902021"/>
          </a:xfrm>
          <a:prstGeom prst="curvedConnector4">
            <a:avLst>
              <a:gd name="adj1" fmla="val -75690"/>
              <a:gd name="adj2" fmla="val 153307"/>
            </a:avLst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ZoneTexte 93"/>
          <p:cNvSpPr txBox="1"/>
          <p:nvPr/>
        </p:nvSpPr>
        <p:spPr>
          <a:xfrm>
            <a:off x="4939654" y="5638800"/>
            <a:ext cx="1503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A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cting</a:t>
            </a: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 as 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customer</a:t>
            </a:r>
            <a:endParaRPr lang="fr-FR" sz="1200" dirty="0" smtClean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95" name="Connecteur droit 94"/>
          <p:cNvCxnSpPr/>
          <p:nvPr/>
        </p:nvCxnSpPr>
        <p:spPr>
          <a:xfrm rot="16200000" flipH="1">
            <a:off x="5402650" y="5334486"/>
            <a:ext cx="381000" cy="227627"/>
          </a:xfrm>
          <a:prstGeom prst="line">
            <a:avLst/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Connecteur en arc 103"/>
          <p:cNvCxnSpPr>
            <a:stCxn id="7" idx="3"/>
            <a:endCxn id="73" idx="1"/>
          </p:cNvCxnSpPr>
          <p:nvPr/>
        </p:nvCxnSpPr>
        <p:spPr>
          <a:xfrm>
            <a:off x="3690658" y="1278154"/>
            <a:ext cx="3340111" cy="392531"/>
          </a:xfrm>
          <a:prstGeom prst="curvedConnector3">
            <a:avLst>
              <a:gd name="adj1" fmla="val 50000"/>
            </a:avLst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ZoneTexte 97"/>
          <p:cNvSpPr txBox="1"/>
          <p:nvPr/>
        </p:nvSpPr>
        <p:spPr>
          <a:xfrm>
            <a:off x="4843070" y="3580152"/>
            <a:ext cx="10798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 smtClean="0">
                <a:solidFill>
                  <a:srgbClr val="000000"/>
                </a:solidFill>
              </a:rPr>
              <a:t>Print</a:t>
            </a:r>
            <a:r>
              <a:rPr lang="fr-FR" sz="1200" dirty="0" smtClean="0">
                <a:solidFill>
                  <a:srgbClr val="000000"/>
                </a:solidFill>
              </a:rPr>
              <a:t>  copies</a:t>
            </a:r>
            <a:endParaRPr lang="fr-FR" sz="1200" dirty="0">
              <a:solidFill>
                <a:srgbClr val="000000"/>
              </a:solidFill>
            </a:endParaRPr>
          </a:p>
        </p:txBody>
      </p:sp>
      <p:sp>
        <p:nvSpPr>
          <p:cNvPr id="120" name="ZoneTexte 119"/>
          <p:cNvSpPr txBox="1"/>
          <p:nvPr/>
        </p:nvSpPr>
        <p:spPr>
          <a:xfrm>
            <a:off x="5170450" y="928300"/>
            <a:ext cx="15039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charset="2"/>
              <a:buChar char="ü"/>
            </a:pP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A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cting</a:t>
            </a:r>
            <a:r>
              <a:rPr lang="fr-FR" sz="1200" dirty="0" smtClean="0">
                <a:solidFill>
                  <a:srgbClr val="000000"/>
                </a:solidFill>
                <a:latin typeface="+mj-lt"/>
              </a:rPr>
              <a:t> as </a:t>
            </a:r>
            <a:r>
              <a:rPr lang="fr-FR" sz="1200" dirty="0" err="1" smtClean="0">
                <a:solidFill>
                  <a:srgbClr val="000000"/>
                </a:solidFill>
                <a:latin typeface="+mj-lt"/>
              </a:rPr>
              <a:t>reader</a:t>
            </a:r>
            <a:endParaRPr lang="fr-FR" sz="1200" dirty="0" smtClean="0">
              <a:solidFill>
                <a:srgbClr val="000000"/>
              </a:solidFill>
              <a:latin typeface="+mj-lt"/>
            </a:endParaRPr>
          </a:p>
        </p:txBody>
      </p:sp>
      <p:cxnSp>
        <p:nvCxnSpPr>
          <p:cNvPr id="121" name="Connecteur droit 120"/>
          <p:cNvCxnSpPr/>
          <p:nvPr/>
        </p:nvCxnSpPr>
        <p:spPr>
          <a:xfrm rot="5400000" flipH="1" flipV="1">
            <a:off x="5550268" y="1296197"/>
            <a:ext cx="392535" cy="215471"/>
          </a:xfrm>
          <a:prstGeom prst="line">
            <a:avLst/>
          </a:prstGeom>
          <a:ln w="50800" cap="flat" cmpd="sng" algn="ctr">
            <a:solidFill>
              <a:srgbClr val="FF0000"/>
            </a:solidFill>
            <a:prstDash val="solid"/>
            <a:round/>
            <a:headEnd type="none" w="med" len="med"/>
            <a:tailEnd type="diamond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29212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70" grpId="0"/>
      <p:bldP spid="71" grpId="0" animBg="1"/>
      <p:bldP spid="72" grpId="0" animBg="1"/>
      <p:bldP spid="73" grpId="0" animBg="1"/>
      <p:bldP spid="90" grpId="0"/>
      <p:bldP spid="97" grpId="0"/>
      <p:bldP spid="113" grpId="0" animBg="1"/>
      <p:bldP spid="94" grpId="0"/>
      <p:bldP spid="98" grpId="0"/>
      <p:bldP spid="1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Taxonomy and publication are intertwined</a:t>
            </a:r>
            <a:endParaRPr lang="en-GB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Taxonomic papers are legal documents that determine the legitimacy of a name of a (new) species</a:t>
            </a:r>
          </a:p>
          <a:p>
            <a:r>
              <a:rPr lang="en-GB" dirty="0" smtClean="0"/>
              <a:t>Key aspect of the taxonomic pub over the past 250 years has been descriptions of species = thus access to publications is critical to the field</a:t>
            </a:r>
          </a:p>
          <a:p>
            <a:r>
              <a:rPr lang="en-GB" dirty="0" smtClean="0"/>
              <a:t>Web has changed the way taxonomic research is conducted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87990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Most </a:t>
            </a:r>
            <a:r>
              <a:rPr lang="fr-FR" dirty="0" err="1" smtClean="0"/>
              <a:t>NHIs</a:t>
            </a:r>
            <a:r>
              <a:rPr lang="fr-FR" dirty="0" smtClean="0"/>
              <a:t> are </a:t>
            </a:r>
            <a:r>
              <a:rPr lang="fr-FR" dirty="0" err="1" smtClean="0"/>
              <a:t>publishers</a:t>
            </a:r>
            <a:r>
              <a:rPr lang="fr-FR" dirty="0" smtClean="0"/>
              <a:t> </a:t>
            </a:r>
            <a:r>
              <a:rPr lang="fr-FR" dirty="0" err="1" smtClean="0"/>
              <a:t>since</a:t>
            </a:r>
            <a:r>
              <a:rPr lang="fr-FR" dirty="0" smtClean="0"/>
              <a:t>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creation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457199" y="2209800"/>
            <a:ext cx="5413487" cy="3916363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25 out of 28 EDIT members are publishers</a:t>
            </a:r>
          </a:p>
          <a:p>
            <a:r>
              <a:rPr lang="en-GB" dirty="0"/>
              <a:t>65 journals and 50ish book series</a:t>
            </a:r>
          </a:p>
          <a:p>
            <a:r>
              <a:rPr lang="en-GB" dirty="0" smtClean="0"/>
              <a:t>Vast majority of them </a:t>
            </a:r>
            <a:r>
              <a:rPr lang="en-GB" dirty="0"/>
              <a:t>publish taxonomic and systematic </a:t>
            </a:r>
            <a:r>
              <a:rPr lang="en-GB" dirty="0" smtClean="0"/>
              <a:t>research and support in-house material</a:t>
            </a:r>
            <a:endParaRPr lang="en-GB" dirty="0"/>
          </a:p>
          <a:p>
            <a:r>
              <a:rPr lang="en-GB" dirty="0"/>
              <a:t>Long-standing journals: 30% are at least 60 year-old and 16% are older than 100 years old</a:t>
            </a:r>
          </a:p>
          <a:p>
            <a:r>
              <a:rPr lang="en-GB" dirty="0"/>
              <a:t>In 2010, 1,450 new</a:t>
            </a:r>
            <a:r>
              <a:rPr lang="en-GB" dirty="0" smtClean="0"/>
              <a:t> species were </a:t>
            </a:r>
            <a:r>
              <a:rPr lang="en-GB" dirty="0"/>
              <a:t>described among 33 of those journals (</a:t>
            </a:r>
            <a:r>
              <a:rPr lang="en-GB" dirty="0" err="1"/>
              <a:t>ie</a:t>
            </a:r>
            <a:r>
              <a:rPr lang="en-GB" dirty="0"/>
              <a:t> 8% of all species described worldwide)</a:t>
            </a:r>
          </a:p>
          <a:p>
            <a:r>
              <a:rPr lang="fr-FR" dirty="0" smtClean="0"/>
              <a:t>Double mission of certification and </a:t>
            </a:r>
            <a:r>
              <a:rPr lang="fr-FR" dirty="0" err="1" smtClean="0"/>
              <a:t>dissemination</a:t>
            </a:r>
            <a:endParaRPr lang="fr-FR" dirty="0" smtClean="0"/>
          </a:p>
          <a:p>
            <a:r>
              <a:rPr lang="fr-FR" dirty="0" err="1" smtClean="0"/>
              <a:t>Low</a:t>
            </a:r>
            <a:r>
              <a:rPr lang="fr-FR" dirty="0" smtClean="0"/>
              <a:t> </a:t>
            </a:r>
            <a:r>
              <a:rPr lang="fr-FR" dirty="0" err="1" smtClean="0"/>
              <a:t>print</a:t>
            </a:r>
            <a:r>
              <a:rPr lang="fr-FR" dirty="0" smtClean="0"/>
              <a:t> </a:t>
            </a:r>
            <a:r>
              <a:rPr lang="fr-FR" dirty="0" err="1" smtClean="0"/>
              <a:t>run</a:t>
            </a:r>
            <a:endParaRPr lang="fr-FR" dirty="0"/>
          </a:p>
        </p:txBody>
      </p:sp>
      <p:grpSp>
        <p:nvGrpSpPr>
          <p:cNvPr id="2" name="Grouper 1"/>
          <p:cNvGrpSpPr/>
          <p:nvPr/>
        </p:nvGrpSpPr>
        <p:grpSpPr>
          <a:xfrm>
            <a:off x="6102627" y="1205979"/>
            <a:ext cx="2962061" cy="4778602"/>
            <a:chOff x="5055577" y="1382053"/>
            <a:chExt cx="2962061" cy="4778602"/>
          </a:xfrm>
        </p:grpSpPr>
        <p:pic>
          <p:nvPicPr>
            <p:cNvPr id="12" name="Image 11" descr="Annal missouri.JPG"/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>
            <a:xfrm rot="20263496">
              <a:off x="5348613" y="1382053"/>
              <a:ext cx="1128969" cy="1655491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</p:pic>
        <p:pic>
          <p:nvPicPr>
            <p:cNvPr id="13" name="Image 12" descr="ANNALES HUNGARI.JPG"/>
            <p:cNvPicPr>
              <a:picLocks noChangeAspect="1"/>
            </p:cNvPicPr>
            <p:nvPr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57975" y="3449304"/>
              <a:ext cx="1069779" cy="1637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Image 13" descr="NOTIZBLATT.JPG"/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 bwMode="auto">
            <a:xfrm rot="20317837">
              <a:off x="5388738" y="3479600"/>
              <a:ext cx="1059201" cy="15755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Image 14" descr="NATURA MAGISTRA.JPG"/>
            <p:cNvPicPr>
              <a:picLocks noChangeAspect="1"/>
            </p:cNvPicPr>
            <p:nvPr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>
            <a:xfrm>
              <a:off x="6545864" y="1477038"/>
              <a:ext cx="985740" cy="1384988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>
              <a:bevelT w="101600" prst="riblet"/>
            </a:sp3d>
          </p:spPr>
        </p:pic>
        <p:pic>
          <p:nvPicPr>
            <p:cNvPr id="16" name="Image 15" descr="FRAGMENTA POLONICA.JPG"/>
            <p:cNvPicPr>
              <a:picLocks noChangeAspect="1"/>
            </p:cNvPicPr>
            <p:nvPr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 bwMode="auto">
            <a:xfrm rot="21438987">
              <a:off x="5055577" y="2411387"/>
              <a:ext cx="986473" cy="1475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Image 16" descr="KEW BULLETIN.JPG"/>
            <p:cNvPicPr>
              <a:picLocks noChangeAspect="1"/>
            </p:cNvPicPr>
            <p:nvPr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14689" y="4596100"/>
              <a:ext cx="1006307" cy="15645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Image 17" descr="DEUTSCH ENTOMO.JPG"/>
            <p:cNvPicPr>
              <a:picLocks noChangeAspect="1"/>
            </p:cNvPicPr>
            <p:nvPr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53646" y="2134644"/>
              <a:ext cx="963992" cy="15124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Image 18" descr="MEDEDEL.JPG"/>
            <p:cNvPicPr>
              <a:picLocks noChangeAspect="1"/>
            </p:cNvPicPr>
            <p:nvPr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>
            <a:xfrm rot="1588822">
              <a:off x="6973506" y="3476512"/>
              <a:ext cx="924977" cy="1352887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 w="101600" prst="riblet"/>
            </a:sp3d>
          </p:spPr>
        </p:pic>
        <p:pic>
          <p:nvPicPr>
            <p:cNvPr id="21" name="Image 20" descr="PRACE.JPG"/>
            <p:cNvPicPr>
              <a:picLocks noChangeAspect="1"/>
            </p:cNvPicPr>
            <p:nvPr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  </a:ext>
              </a:extLst>
            </a:blip>
            <a:srcRect/>
            <a:stretch>
              <a:fillRect/>
            </a:stretch>
          </p:blipFill>
          <p:spPr>
            <a:xfrm>
              <a:off x="6707405" y="4566985"/>
              <a:ext cx="909827" cy="1314322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 w="139700" prst="cross"/>
              <a:bevelB w="139700" prst="cross"/>
            </a:sp3d>
          </p:spPr>
        </p:pic>
      </p:grpSp>
      <p:pic>
        <p:nvPicPr>
          <p:cNvPr id="20" name="Espace réservé du contenu 16" descr="Annales1802.pdf"/>
          <p:cNvPicPr>
            <a:picLocks noChangeAspect="1"/>
          </p:cNvPicPr>
          <p:nvPr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xmlns:p="http://schemas.openxmlformats.org/presentationml/2006/main" xmlns:r="http://schemas.openxmlformats.org/officeDocument/2006/relationships" xmlns:a="http://schemas.openxmlformats.org/drawingml/2006/main" xmlns=""/>
              </a:ext>
            </a:extLst>
          </a:blip>
          <a:srcRect r="-4208"/>
          <a:stretch>
            <a:fillRect/>
          </a:stretch>
        </p:blipFill>
        <p:spPr>
          <a:xfrm>
            <a:off x="6960148" y="1903536"/>
            <a:ext cx="1314656" cy="1564832"/>
          </a:xfrm>
          <a:prstGeom prst="rect">
            <a:avLst/>
          </a:prstGeom>
          <a:ln w="0" cap="flat" algn="ctr">
            <a:solidFill>
              <a:srgbClr val="4F81BD"/>
            </a:solidFill>
            <a:round/>
            <a:headEnd type="none" w="med" len="med"/>
            <a:tailEnd type="none" w="med" len="med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scene3d>
            <a:camera prst="orthographicFront">
              <a:rot lat="20099998" lon="21599969" rev="0"/>
            </a:camera>
            <a:lightRig rig="threePt" dir="t"/>
          </a:scene3d>
          <a:sp3d>
            <a:bevelT w="165100" prst="coolSlant"/>
          </a:sp3d>
        </p:spPr>
      </p:pic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12100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Most editors are convinced that…</a:t>
            </a:r>
            <a:endParaRPr lang="en-GB" dirty="0"/>
          </a:p>
        </p:txBody>
      </p:sp>
      <p:sp>
        <p:nvSpPr>
          <p:cNvPr id="15" name="Espace réservé du contenu 1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…it is part of their mission</a:t>
            </a:r>
          </a:p>
          <a:p>
            <a:r>
              <a:rPr lang="en-GB" dirty="0" smtClean="0">
                <a:solidFill>
                  <a:srgbClr val="FF0000"/>
                </a:solidFill>
              </a:rPr>
              <a:t>…it will increase dissemination, which is the golden goal of any academic publication</a:t>
            </a:r>
          </a:p>
          <a:p>
            <a:r>
              <a:rPr lang="en-GB" dirty="0" smtClean="0"/>
              <a:t>…it shows excellence</a:t>
            </a:r>
            <a:endParaRPr lang="en-GB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half" idx="13"/>
          </p:nvPr>
        </p:nvSpPr>
        <p:spPr/>
        <p:txBody>
          <a:bodyPr/>
          <a:lstStyle/>
          <a:p>
            <a:r>
              <a:rPr lang="en-GB" smtClean="0"/>
              <a:t>Obstacles, difficulties encountered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:p="http://schemas.openxmlformats.org/presentationml/2006/main" xmlns:r="http://schemas.openxmlformats.org/officeDocument/2006/relationships" xmlns:a="http://schemas.openxmlformats.org/drawingml/2006/main" xmlns="" val="1308292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za">
  <a:themeElements>
    <a:clrScheme name="Plaza">
      <a:dk1>
        <a:sysClr val="windowText" lastClr="000000"/>
      </a:dk1>
      <a:lt1>
        <a:sysClr val="window" lastClr="FFFFFF"/>
      </a:lt1>
      <a:dk2>
        <a:srgbClr val="333333"/>
      </a:dk2>
      <a:lt2>
        <a:srgbClr val="CCCCCC"/>
      </a:lt2>
      <a:accent1>
        <a:srgbClr val="990000"/>
      </a:accent1>
      <a:accent2>
        <a:srgbClr val="580101"/>
      </a:accent2>
      <a:accent3>
        <a:srgbClr val="E94A00"/>
      </a:accent3>
      <a:accent4>
        <a:srgbClr val="EB8F00"/>
      </a:accent4>
      <a:accent5>
        <a:srgbClr val="A4A4A4"/>
      </a:accent5>
      <a:accent6>
        <a:srgbClr val="666666"/>
      </a:accent6>
      <a:hlink>
        <a:srgbClr val="D01010"/>
      </a:hlink>
      <a:folHlink>
        <a:srgbClr val="E6682E"/>
      </a:folHlink>
    </a:clrScheme>
    <a:fontScheme name="Plaza">
      <a:maj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ajorFont>
      <a:minorFont>
        <a:latin typeface="Century Gothic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Plaz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60000"/>
                <a:satMod val="135000"/>
              </a:schemeClr>
            </a:gs>
            <a:gs pos="100000">
              <a:schemeClr val="phClr">
                <a:tint val="10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0000"/>
                <a:satMod val="120000"/>
              </a:schemeClr>
            </a:gs>
            <a:gs pos="35000">
              <a:schemeClr val="phClr">
                <a:shade val="100000"/>
                <a:satMod val="150000"/>
              </a:schemeClr>
            </a:gs>
            <a:gs pos="70000">
              <a:schemeClr val="phClr">
                <a:tint val="100000"/>
                <a:shade val="100000"/>
                <a:satMod val="200000"/>
                <a:greenMod val="100000"/>
              </a:schemeClr>
            </a:gs>
            <a:gs pos="100000">
              <a:schemeClr val="phClr">
                <a:tint val="100000"/>
                <a:shade val="100000"/>
                <a:satMod val="250000"/>
                <a:greenMod val="100000"/>
              </a:schemeClr>
            </a:gs>
          </a:gsLst>
          <a:lin ang="162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190500" dist="63500" dir="5400000">
              <a:srgbClr val="FFFFFF">
                <a:alpha val="65000"/>
              </a:srgbClr>
            </a:innerShdw>
          </a:effectLst>
          <a:scene3d>
            <a:camera prst="orthographicFront">
              <a:rot lat="0" lon="0" rev="0"/>
            </a:camera>
            <a:lightRig rig="twoPt" dir="r">
              <a:rot lat="0" lon="0" rev="6000000"/>
            </a:lightRig>
          </a:scene3d>
          <a:sp3d prstMaterial="matte">
            <a:bevelT w="0" h="0" prst="relaxedInset"/>
          </a:sp3d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88900" dist="38100" dir="6600000" sx="101000" sy="101000" rotWithShape="0">
              <a:srgbClr val="000000">
                <a:alpha val="50000"/>
              </a:srgbClr>
            </a:outerShdw>
          </a:effectLst>
          <a:scene3d>
            <a:camera prst="perspectiveFront" fov="3000000"/>
            <a:lightRig rig="morning" dir="tl">
              <a:rot lat="0" lon="0" rev="1800000"/>
            </a:lightRig>
          </a:scene3d>
          <a:sp3d contourW="38100" prstMaterial="softEdge">
            <a:bevelT w="25400" h="38100"/>
            <a:contourClr>
              <a:schemeClr val="phClr">
                <a:tint val="6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Plaza.thmx</Template>
  <TotalTime>1159</TotalTime>
  <Words>809</Words>
  <Application>Microsoft Macintosh PowerPoint</Application>
  <PresentationFormat>Présentation à l'écran (4:3)</PresentationFormat>
  <Paragraphs>166</Paragraphs>
  <Slides>14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5" baseType="lpstr">
      <vt:lpstr>Plaza</vt:lpstr>
      <vt:lpstr>What would convince editors to move into XML publishing?</vt:lpstr>
      <vt:lpstr>Journals classification</vt:lpstr>
      <vt:lpstr>1/3 of the new species described worldwide are described in a NFP journal</vt:lpstr>
      <vt:lpstr>Most editors are convinced that…</vt:lpstr>
      <vt:lpstr>Diapositive 5</vt:lpstr>
      <vt:lpstr>Diapositive 6</vt:lpstr>
      <vt:lpstr>Taxonomy and publication are intertwined</vt:lpstr>
      <vt:lpstr>Most NHIs are publishers since their creation</vt:lpstr>
      <vt:lpstr>Most editors are convinced that…</vt:lpstr>
      <vt:lpstr>Open Access will increase dissemination</vt:lpstr>
      <vt:lpstr>Agreement reached: Online access is the best way to disseminate the information but</vt:lpstr>
      <vt:lpstr>Most editors are convinced that…</vt:lpstr>
      <vt:lpstr>It shows excellence</vt:lpstr>
      <vt:lpstr>Obstacles, difficulties</vt:lpstr>
    </vt:vector>
  </TitlesOfParts>
  <Company>MNHN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would be the incentives for editors to move into XML publishing?</dc:title>
  <dc:creator>Laurence Bénichou</dc:creator>
  <cp:lastModifiedBy>Laurence Bénichou</cp:lastModifiedBy>
  <cp:revision>54</cp:revision>
  <dcterms:created xsi:type="dcterms:W3CDTF">2013-02-12T19:09:04Z</dcterms:created>
  <dcterms:modified xsi:type="dcterms:W3CDTF">2013-02-12T19:19:43Z</dcterms:modified>
</cp:coreProperties>
</file>