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67" r:id="rId2"/>
    <p:sldId id="271" r:id="rId3"/>
    <p:sldId id="257" r:id="rId4"/>
    <p:sldId id="258" r:id="rId5"/>
    <p:sldId id="272" r:id="rId6"/>
    <p:sldId id="260" r:id="rId7"/>
    <p:sldId id="269" r:id="rId8"/>
    <p:sldId id="287" r:id="rId9"/>
    <p:sldId id="286" r:id="rId10"/>
    <p:sldId id="288" r:id="rId11"/>
    <p:sldId id="275" r:id="rId12"/>
    <p:sldId id="283" r:id="rId13"/>
    <p:sldId id="276" r:id="rId14"/>
    <p:sldId id="274" r:id="rId15"/>
    <p:sldId id="279" r:id="rId16"/>
    <p:sldId id="266" r:id="rId17"/>
    <p:sldId id="270" r:id="rId18"/>
    <p:sldId id="273" r:id="rId19"/>
    <p:sldId id="281" r:id="rId20"/>
    <p:sldId id="282" r:id="rId21"/>
    <p:sldId id="280" r:id="rId22"/>
    <p:sldId id="284" r:id="rId23"/>
    <p:sldId id="289" r:id="rId24"/>
    <p:sldId id="290" r:id="rId25"/>
    <p:sldId id="268" r:id="rId26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88" autoAdjust="0"/>
    <p:restoredTop sz="86380" autoAdjust="0"/>
  </p:normalViewPr>
  <p:slideViewPr>
    <p:cSldViewPr snapToGrid="0">
      <p:cViewPr varScale="1">
        <p:scale>
          <a:sx n="59" d="100"/>
          <a:sy n="59" d="100"/>
        </p:scale>
        <p:origin x="-88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5CFE240-93DC-4DFE-A96C-CB89D9FE5223}" type="datetimeFigureOut">
              <a:rPr lang="en-US"/>
              <a:pPr>
                <a:defRPr/>
              </a:pPr>
              <a:t>2/12/2013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2191852-3A43-49E3-9291-6680DC68F6E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3772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A830DC-0880-4C48-85A5-80F9CD3E9C6D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A830DC-0880-4C48-85A5-80F9CD3E9C6D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000" y="442800"/>
            <a:ext cx="6048000" cy="2124000"/>
          </a:xfrm>
        </p:spPr>
        <p:txBody>
          <a:bodyPr/>
          <a:lstStyle>
            <a:lvl1pPr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600" y="2656800"/>
            <a:ext cx="6048000" cy="98640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77600" y="3888000"/>
            <a:ext cx="6048000" cy="216000"/>
          </a:xfrm>
        </p:spPr>
        <p:txBody>
          <a:bodyPr wrap="none">
            <a:no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orloop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50" y="233363"/>
            <a:ext cx="3816350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sluit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/>
        </p:nvPicPr>
        <p:blipFill>
          <a:blip r:embed="rId2" cstate="print"/>
          <a:srcRect b="39014"/>
          <a:stretch>
            <a:fillRect/>
          </a:stretch>
        </p:blipFill>
        <p:spPr bwMode="auto">
          <a:xfrm>
            <a:off x="284163" y="284163"/>
            <a:ext cx="2595562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/>
          <p:cNvPicPr>
            <a:picLocks noChangeAspect="1"/>
          </p:cNvPicPr>
          <p:nvPr/>
        </p:nvPicPr>
        <p:blipFill>
          <a:blip r:embed="rId3" cstate="print"/>
          <a:srcRect l="-2" t="62543" r="-2" b="14"/>
          <a:stretch>
            <a:fillRect/>
          </a:stretch>
        </p:blipFill>
        <p:spPr bwMode="auto">
          <a:xfrm>
            <a:off x="204788" y="5157788"/>
            <a:ext cx="26670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1200" y="2815200"/>
            <a:ext cx="6048000" cy="1386000"/>
          </a:xfrm>
        </p:spPr>
        <p:txBody>
          <a:bodyPr>
            <a:no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400" y="1512000"/>
            <a:ext cx="7210800" cy="4752000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a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400" y="1512000"/>
            <a:ext cx="7210800" cy="201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70400" y="3780000"/>
            <a:ext cx="3492000" cy="1440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453200" y="3780000"/>
            <a:ext cx="3492000" cy="1440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200" y="403200"/>
            <a:ext cx="7148386" cy="52547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8400" y="928670"/>
            <a:ext cx="7141186" cy="428628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770400" y="1571613"/>
            <a:ext cx="3456000" cy="35719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2" name="Chart Placeholder 10"/>
          <p:cNvSpPr>
            <a:spLocks noGrp="1"/>
          </p:cNvSpPr>
          <p:nvPr>
            <p:ph type="chart" sz="quarter" idx="14"/>
          </p:nvPr>
        </p:nvSpPr>
        <p:spPr>
          <a:xfrm>
            <a:off x="4464000" y="1571613"/>
            <a:ext cx="3456000" cy="35719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8400" y="1573200"/>
            <a:ext cx="3456000" cy="471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8000" y="1573200"/>
            <a:ext cx="3456000" cy="471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5772150"/>
            <a:ext cx="779463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88400" y="908720"/>
            <a:ext cx="7100378" cy="4752568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8400" y="4359600"/>
            <a:ext cx="3456000" cy="639762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8400" y="1573200"/>
            <a:ext cx="3456000" cy="266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28000" y="4359600"/>
            <a:ext cx="3456000" cy="639762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28000" y="1573200"/>
            <a:ext cx="3456000" cy="266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1050" y="403225"/>
            <a:ext cx="7200900" cy="9572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9938" y="1511300"/>
            <a:ext cx="7212012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14" descr="Enkel logo naturalis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6213" y="5772150"/>
            <a:ext cx="307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5" r:id="rId6"/>
    <p:sldLayoutId id="2147483682" r:id="rId7"/>
    <p:sldLayoutId id="2147483683" r:id="rId8"/>
    <p:sldLayoutId id="2147483684" r:id="rId9"/>
    <p:sldLayoutId id="2147483686" r:id="rId10"/>
    <p:sldLayoutId id="2147483687" r:id="rId11"/>
    <p:sldLayoutId id="2147483688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 kern="1200" spc="-6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00025" indent="-200025" algn="l" rtl="0" fontAlgn="base">
        <a:lnSpc>
          <a:spcPct val="90000"/>
        </a:lnSpc>
        <a:spcBef>
          <a:spcPct val="0"/>
        </a:spcBef>
        <a:spcAft>
          <a:spcPts val="1200"/>
        </a:spcAft>
        <a:buFont typeface="Arial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00025" indent="-200025" algn="l" rtl="0" fontAlgn="base">
        <a:lnSpc>
          <a:spcPct val="90000"/>
        </a:lnSpc>
        <a:spcBef>
          <a:spcPct val="0"/>
        </a:spcBef>
        <a:spcAft>
          <a:spcPts val="120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00025" indent="-200025" algn="l" rtl="0" fontAlgn="base">
        <a:lnSpc>
          <a:spcPct val="90000"/>
        </a:lnSpc>
        <a:spcBef>
          <a:spcPct val="0"/>
        </a:spcBef>
        <a:spcAft>
          <a:spcPts val="120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00025" indent="-200025" algn="l" rtl="0" fontAlgn="base">
        <a:lnSpc>
          <a:spcPct val="90000"/>
        </a:lnSpc>
        <a:spcBef>
          <a:spcPct val="0"/>
        </a:spcBef>
        <a:spcAft>
          <a:spcPts val="120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" indent="-200025" algn="l" rtl="0" fontAlgn="base">
        <a:lnSpc>
          <a:spcPct val="90000"/>
        </a:lnSpc>
        <a:spcBef>
          <a:spcPct val="0"/>
        </a:spcBef>
        <a:spcAft>
          <a:spcPts val="120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88" y="2814638"/>
            <a:ext cx="6046787" cy="13858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is a Flora?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b="0" dirty="0" smtClean="0">
                <a:cs typeface="Arial" pitchFamily="34" charset="0"/>
              </a:rPr>
              <a:t>Peter Hovenkamp</a:t>
            </a:r>
            <a:endParaRPr lang="en-US" sz="3200" b="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is allowed in a Flora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69938" y="1511300"/>
            <a:ext cx="8221662" cy="4752975"/>
          </a:xfrm>
        </p:spPr>
        <p:txBody>
          <a:bodyPr/>
          <a:lstStyle/>
          <a:p>
            <a:pPr>
              <a:buFont typeface="Arial" pitchFamily="34" charset="0"/>
              <a:buChar char="•"/>
              <a:tabLst>
                <a:tab pos="3402013" algn="l"/>
              </a:tabLst>
            </a:pPr>
            <a:r>
              <a:rPr lang="nl-NL" dirty="0" err="1" smtClean="0"/>
              <a:t>Additional</a:t>
            </a:r>
            <a:r>
              <a:rPr lang="nl-NL" dirty="0" smtClean="0"/>
              <a:t> data in </a:t>
            </a:r>
            <a:r>
              <a:rPr lang="nl-NL" dirty="0" err="1" smtClean="0"/>
              <a:t>various</a:t>
            </a:r>
            <a:r>
              <a:rPr lang="nl-NL" dirty="0" smtClean="0"/>
              <a:t> </a:t>
            </a:r>
            <a:r>
              <a:rPr lang="nl-NL" dirty="0" err="1" smtClean="0"/>
              <a:t>degree</a:t>
            </a:r>
            <a:r>
              <a:rPr lang="nl-NL" dirty="0" smtClean="0"/>
              <a:t> of detail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t="69960" b="18056"/>
          <a:stretch>
            <a:fillRect/>
          </a:stretch>
        </p:blipFill>
        <p:spPr bwMode="auto">
          <a:xfrm>
            <a:off x="4299284" y="3737829"/>
            <a:ext cx="4844716" cy="60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 t="76526" b="13968"/>
          <a:stretch>
            <a:fillRect/>
          </a:stretch>
        </p:blipFill>
        <p:spPr bwMode="auto">
          <a:xfrm>
            <a:off x="4288228" y="2358188"/>
            <a:ext cx="4855772" cy="40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 t="77127" b="1150"/>
          <a:stretch>
            <a:fillRect/>
          </a:stretch>
        </p:blipFill>
        <p:spPr bwMode="auto">
          <a:xfrm>
            <a:off x="4285825" y="2935706"/>
            <a:ext cx="4858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a Flora does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sz="2400" b="1" dirty="0" err="1" smtClean="0"/>
              <a:t>Standardizes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usage</a:t>
            </a:r>
            <a:endParaRPr lang="nl-NL" sz="2400" b="1" dirty="0" smtClean="0"/>
          </a:p>
          <a:p>
            <a:pPr>
              <a:buFont typeface="Arial" pitchFamily="34" charset="0"/>
              <a:buChar char="•"/>
            </a:pPr>
            <a:r>
              <a:rPr lang="nl-NL" sz="2400" dirty="0" smtClean="0"/>
              <a:t>Status</a:t>
            </a:r>
            <a:br>
              <a:rPr lang="nl-NL" sz="2400" dirty="0" smtClean="0"/>
            </a:br>
            <a:r>
              <a:rPr lang="nl-NL" sz="2400" dirty="0" err="1" smtClean="0"/>
              <a:t>presence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	</a:t>
            </a:r>
            <a:r>
              <a:rPr lang="nl-NL" sz="2400" dirty="0" err="1" smtClean="0"/>
              <a:t>native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	</a:t>
            </a:r>
            <a:r>
              <a:rPr lang="nl-NL" sz="2400" dirty="0" err="1" smtClean="0"/>
              <a:t>introduced</a:t>
            </a:r>
            <a:endParaRPr lang="nl-NL" sz="2400" dirty="0" smtClean="0"/>
          </a:p>
          <a:p>
            <a:pPr>
              <a:buFont typeface="Arial" pitchFamily="34" charset="0"/>
              <a:buChar char="•"/>
            </a:pPr>
            <a:r>
              <a:rPr lang="nl-NL" sz="2400" dirty="0" err="1" smtClean="0"/>
              <a:t>Names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	</a:t>
            </a:r>
            <a:r>
              <a:rPr lang="nl-NL" sz="2400" dirty="0" err="1" smtClean="0"/>
              <a:t>Common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	</a:t>
            </a:r>
            <a:r>
              <a:rPr lang="nl-NL" sz="2400" dirty="0" err="1" smtClean="0"/>
              <a:t>Scientific</a:t>
            </a:r>
            <a:endParaRPr lang="nl-NL" sz="2400" dirty="0" smtClean="0"/>
          </a:p>
          <a:p>
            <a:pPr>
              <a:buFont typeface="Arial" pitchFamily="34" charset="0"/>
              <a:buChar char="•"/>
            </a:pPr>
            <a:r>
              <a:rPr lang="nl-NL" sz="2400" dirty="0" smtClean="0"/>
              <a:t>Species </a:t>
            </a:r>
            <a:r>
              <a:rPr lang="nl-NL" sz="2400" dirty="0" err="1" smtClean="0"/>
              <a:t>concepts</a:t>
            </a:r>
            <a:endParaRPr lang="nl-NL" sz="2400" dirty="0" smtClean="0"/>
          </a:p>
          <a:p>
            <a:pPr>
              <a:buFont typeface="Arial" pitchFamily="34" charset="0"/>
              <a:buChar char="•"/>
            </a:pPr>
            <a:r>
              <a:rPr lang="nl-NL" sz="2400" dirty="0" smtClean="0"/>
              <a:t>Genus, Family </a:t>
            </a:r>
            <a:r>
              <a:rPr lang="nl-NL" sz="2400" dirty="0" err="1" smtClean="0"/>
              <a:t>classification</a:t>
            </a:r>
            <a:endParaRPr lang="en-GB" sz="24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sz="2400" b="1" dirty="0" err="1" smtClean="0"/>
              <a:t>Facilitates</a:t>
            </a:r>
            <a:r>
              <a:rPr lang="nl-NL" sz="24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 err="1" smtClean="0"/>
              <a:t>Identification</a:t>
            </a:r>
            <a:endParaRPr lang="nl-NL" sz="2400" dirty="0" smtClean="0"/>
          </a:p>
          <a:p>
            <a:pPr>
              <a:buFont typeface="Arial" pitchFamily="34" charset="0"/>
              <a:buChar char="•"/>
            </a:pPr>
            <a:r>
              <a:rPr lang="nl-NL" sz="2400" dirty="0" err="1" smtClean="0"/>
              <a:t>Communication</a:t>
            </a:r>
            <a:endParaRPr lang="nl-NL" sz="2400" dirty="0" smtClean="0"/>
          </a:p>
          <a:p>
            <a:pPr>
              <a:buFont typeface="Arial" pitchFamily="34" charset="0"/>
              <a:buChar char="•"/>
            </a:pPr>
            <a:r>
              <a:rPr lang="nl-NL" sz="2400" dirty="0" smtClean="0"/>
              <a:t>Data </a:t>
            </a:r>
            <a:r>
              <a:rPr lang="nl-NL" sz="2400" dirty="0" err="1" smtClean="0"/>
              <a:t>retrieval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a Flora </a:t>
            </a:r>
            <a:r>
              <a:rPr lang="nl-NL" dirty="0" err="1" smtClean="0"/>
              <a:t>needs</a:t>
            </a:r>
            <a:r>
              <a:rPr lang="nl-NL" dirty="0" smtClean="0"/>
              <a:t> to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effective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88399" y="1589243"/>
            <a:ext cx="3456000" cy="4716000"/>
          </a:xfrm>
        </p:spPr>
        <p:txBody>
          <a:bodyPr>
            <a:normAutofit fontScale="92500"/>
          </a:bodyPr>
          <a:lstStyle/>
          <a:p>
            <a:r>
              <a:rPr lang="nl-NL" sz="2400" b="1" dirty="0" err="1" smtClean="0"/>
              <a:t>Awareness</a:t>
            </a:r>
            <a:endParaRPr lang="nl-NL" sz="2400" b="1" dirty="0" smtClean="0"/>
          </a:p>
          <a:p>
            <a:endParaRPr lang="nl-NL" sz="2400" b="1" dirty="0" smtClean="0"/>
          </a:p>
          <a:p>
            <a:r>
              <a:rPr lang="nl-NL" sz="2400" b="1" dirty="0" err="1" smtClean="0"/>
              <a:t>Availability</a:t>
            </a:r>
            <a:endParaRPr lang="nl-NL" sz="2400" b="1" dirty="0" smtClean="0"/>
          </a:p>
          <a:p>
            <a:endParaRPr lang="nl-NL" sz="2400" b="1" dirty="0" smtClean="0"/>
          </a:p>
          <a:p>
            <a:r>
              <a:rPr lang="nl-NL" sz="2400" b="1" dirty="0" err="1" smtClean="0"/>
              <a:t>Accessibility</a:t>
            </a:r>
            <a:endParaRPr lang="nl-NL" sz="2400" b="1" dirty="0" smtClean="0"/>
          </a:p>
          <a:p>
            <a:endParaRPr lang="nl-NL" sz="2400" b="1" dirty="0" smtClean="0"/>
          </a:p>
          <a:p>
            <a:r>
              <a:rPr lang="nl-NL" sz="2400" b="1" dirty="0" err="1" smtClean="0"/>
              <a:t>Authority</a:t>
            </a:r>
            <a:endParaRPr lang="nl-NL" sz="2400" b="1" dirty="0" smtClean="0"/>
          </a:p>
          <a:p>
            <a:endParaRPr lang="en-GB" sz="2400" b="1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684168" y="6031832"/>
            <a:ext cx="1459831" cy="288757"/>
          </a:xfrm>
        </p:spPr>
        <p:txBody>
          <a:bodyPr>
            <a:normAutofit fontScale="92500"/>
          </a:bodyPr>
          <a:lstStyle/>
          <a:p>
            <a:r>
              <a:rPr lang="nl-NL" dirty="0" err="1" smtClean="0"/>
              <a:t>Source</a:t>
            </a:r>
            <a:r>
              <a:rPr lang="nl-NL" dirty="0" smtClean="0"/>
              <a:t>: KNNV</a:t>
            </a:r>
            <a:endParaRPr lang="en-GB" dirty="0"/>
          </a:p>
        </p:txBody>
      </p:sp>
      <p:pic>
        <p:nvPicPr>
          <p:cNvPr id="38916" name="Picture 4" descr="http://www.knnv.nl/akc/Fotosinkop/Dsc03811determiner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6900" y="1403684"/>
            <a:ext cx="6170863" cy="4628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1050" y="403225"/>
            <a:ext cx="7737308" cy="957263"/>
          </a:xfrm>
        </p:spPr>
        <p:txBody>
          <a:bodyPr/>
          <a:lstStyle/>
          <a:p>
            <a:r>
              <a:rPr lang="nl-NL" dirty="0" err="1" smtClean="0"/>
              <a:t>How</a:t>
            </a:r>
            <a:r>
              <a:rPr lang="nl-NL" dirty="0" smtClean="0"/>
              <a:t> a Flora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effectively</a:t>
            </a:r>
            <a:r>
              <a:rPr lang="nl-NL" dirty="0" smtClean="0"/>
              <a:t> </a:t>
            </a:r>
            <a:r>
              <a:rPr lang="nl-NL" dirty="0" err="1" smtClean="0"/>
              <a:t>promoted</a:t>
            </a:r>
            <a:endParaRPr lang="en-GB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000" t="10000" r="2000" b="8667"/>
          <a:stretch>
            <a:fillRect/>
          </a:stretch>
        </p:blipFill>
        <p:spPr bwMode="auto">
          <a:xfrm>
            <a:off x="685800" y="1371600"/>
            <a:ext cx="7315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http://cdn.ph.upi.com/sv/upi/UPI-89431353484800/2012/1/52be80a4f4635de0f94e501b1a06785a/Pope-Donkey-and-ox-in-manger-scene-a-my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66800"/>
            <a:ext cx="790155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it</a:t>
            </a:r>
            <a:r>
              <a:rPr lang="nl-NL" dirty="0" smtClean="0"/>
              <a:t> </a:t>
            </a:r>
            <a:r>
              <a:rPr lang="nl-NL" dirty="0" err="1" smtClean="0"/>
              <a:t>takes</a:t>
            </a:r>
            <a:r>
              <a:rPr lang="nl-NL" dirty="0" smtClean="0"/>
              <a:t> to </a:t>
            </a:r>
            <a:r>
              <a:rPr lang="nl-NL" dirty="0" err="1" smtClean="0"/>
              <a:t>write</a:t>
            </a:r>
            <a:r>
              <a:rPr lang="nl-NL" dirty="0" smtClean="0"/>
              <a:t> a Flora</a:t>
            </a:r>
            <a:br>
              <a:rPr lang="nl-NL" dirty="0" smtClean="0"/>
            </a:br>
            <a:endParaRPr lang="en-GB" dirty="0" smtClean="0"/>
          </a:p>
        </p:txBody>
      </p:sp>
      <p:pic>
        <p:nvPicPr>
          <p:cNvPr id="17412" name="Picture 4" descr="F:\Foto's Drynarioids\L  0318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48248"/>
            <a:ext cx="1143000" cy="1776352"/>
          </a:xfrm>
          <a:prstGeom prst="rect">
            <a:avLst/>
          </a:prstGeom>
          <a:noFill/>
        </p:spPr>
      </p:pic>
      <p:pic>
        <p:nvPicPr>
          <p:cNvPr id="17414" name="Picture 6" descr="F:\Foto's Drynarioids\L  03182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81200"/>
            <a:ext cx="1142999" cy="174407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62400" y="1981200"/>
            <a:ext cx="2362200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Type specimen metadata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Basionym</a:t>
            </a:r>
            <a:endParaRPr lang="en-US" dirty="0"/>
          </a:p>
        </p:txBody>
      </p:sp>
      <p:cxnSp>
        <p:nvCxnSpPr>
          <p:cNvPr id="5" name="Straight Arrow Connector 4"/>
          <p:cNvCxnSpPr>
            <a:stCxn id="17412" idx="3"/>
            <a:endCxn id="3" idx="1"/>
          </p:cNvCxnSpPr>
          <p:nvPr/>
        </p:nvCxnSpPr>
        <p:spPr>
          <a:xfrm flipV="1">
            <a:off x="1905000" y="5359063"/>
            <a:ext cx="2133600" cy="773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7414" idx="3"/>
            <a:endCxn id="10" idx="1"/>
          </p:cNvCxnSpPr>
          <p:nvPr/>
        </p:nvCxnSpPr>
        <p:spPr>
          <a:xfrm flipV="1">
            <a:off x="1904999" y="2442865"/>
            <a:ext cx="2057401" cy="410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jdelijke aanduiding voor inhoud 3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Basic</a:t>
            </a:r>
            <a:r>
              <a:rPr lang="nl-NL" dirty="0" smtClean="0"/>
              <a:t> data</a:t>
            </a:r>
            <a:endParaRPr lang="en-GB" dirty="0"/>
          </a:p>
        </p:txBody>
      </p:sp>
      <p:cxnSp>
        <p:nvCxnSpPr>
          <p:cNvPr id="39" name="Straight Arrow Connector 6"/>
          <p:cNvCxnSpPr>
            <a:stCxn id="17414" idx="3"/>
            <a:endCxn id="42" idx="1"/>
          </p:cNvCxnSpPr>
          <p:nvPr/>
        </p:nvCxnSpPr>
        <p:spPr>
          <a:xfrm>
            <a:off x="1904999" y="2853239"/>
            <a:ext cx="2057401" cy="21248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2"/>
          <p:cNvSpPr txBox="1"/>
          <p:nvPr/>
        </p:nvSpPr>
        <p:spPr>
          <a:xfrm>
            <a:off x="3962400" y="3962400"/>
            <a:ext cx="2362200" cy="203132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Collection metadata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Collector + number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Collection date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Collection locality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Ecology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38600" y="4343400"/>
            <a:ext cx="2362200" cy="203132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Collection metadata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Collector + number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Collection date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Collection locality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Ecology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472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Enriched</a:t>
            </a:r>
            <a:r>
              <a:rPr lang="nl-NL" dirty="0" smtClean="0"/>
              <a:t> data </a:t>
            </a:r>
            <a:endParaRPr lang="en-GB" dirty="0"/>
          </a:p>
        </p:txBody>
      </p:sp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dirty="0" err="1" smtClean="0"/>
              <a:t>What</a:t>
            </a:r>
            <a:r>
              <a:rPr lang="nl-NL" dirty="0" smtClean="0"/>
              <a:t> we do </a:t>
            </a:r>
            <a:r>
              <a:rPr lang="nl-NL" dirty="0" err="1" smtClean="0"/>
              <a:t>when</a:t>
            </a:r>
            <a:r>
              <a:rPr lang="nl-NL" dirty="0" smtClean="0"/>
              <a:t> we </a:t>
            </a:r>
            <a:r>
              <a:rPr lang="nl-NL" dirty="0" err="1" smtClean="0"/>
              <a:t>write</a:t>
            </a:r>
            <a:r>
              <a:rPr lang="nl-NL" dirty="0" smtClean="0"/>
              <a:t> a Flora</a:t>
            </a:r>
            <a:br>
              <a:rPr lang="nl-NL" dirty="0" smtClean="0"/>
            </a:br>
            <a:endParaRPr lang="en-GB" dirty="0" smtClean="0"/>
          </a:p>
        </p:txBody>
      </p:sp>
      <p:pic>
        <p:nvPicPr>
          <p:cNvPr id="17412" name="Picture 4" descr="F:\Foto's Drynarioids\L  0318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48248"/>
            <a:ext cx="1143000" cy="1776352"/>
          </a:xfrm>
          <a:prstGeom prst="rect">
            <a:avLst/>
          </a:prstGeom>
          <a:noFill/>
        </p:spPr>
      </p:pic>
      <p:pic>
        <p:nvPicPr>
          <p:cNvPr id="17414" name="Picture 6" descr="F:\Foto's Drynarioids\L  03182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81200"/>
            <a:ext cx="1142999" cy="174407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62400" y="1981200"/>
            <a:ext cx="2362200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Type specimen metadata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Basionym</a:t>
            </a:r>
            <a:endParaRPr lang="en-US" dirty="0"/>
          </a:p>
        </p:txBody>
      </p:sp>
      <p:cxnSp>
        <p:nvCxnSpPr>
          <p:cNvPr id="5" name="Straight Arrow Connector 4"/>
          <p:cNvCxnSpPr>
            <a:stCxn id="17412" idx="3"/>
            <a:endCxn id="3" idx="1"/>
          </p:cNvCxnSpPr>
          <p:nvPr/>
        </p:nvCxnSpPr>
        <p:spPr>
          <a:xfrm flipV="1">
            <a:off x="1905000" y="5359063"/>
            <a:ext cx="2133600" cy="773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7414" idx="3"/>
            <a:endCxn id="10" idx="1"/>
          </p:cNvCxnSpPr>
          <p:nvPr/>
        </p:nvCxnSpPr>
        <p:spPr>
          <a:xfrm flipV="1">
            <a:off x="1904999" y="2442865"/>
            <a:ext cx="2057401" cy="410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JL-OMHOOG en -OMLAAG 11"/>
          <p:cNvSpPr/>
          <p:nvPr/>
        </p:nvSpPr>
        <p:spPr>
          <a:xfrm>
            <a:off x="1600200" y="3657600"/>
            <a:ext cx="533400" cy="925413"/>
          </a:xfrm>
          <a:prstGeom prst="upDownArrow">
            <a:avLst/>
          </a:prstGeom>
          <a:solidFill>
            <a:schemeClr val="accent6">
              <a:alpha val="42000"/>
            </a:schemeClr>
          </a:solidFill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kstvak 12"/>
          <p:cNvSpPr txBox="1"/>
          <p:nvPr/>
        </p:nvSpPr>
        <p:spPr>
          <a:xfrm>
            <a:off x="2024564" y="38862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conspecificity</a:t>
            </a:r>
            <a:endParaRPr lang="en-GB" dirty="0"/>
          </a:p>
        </p:txBody>
      </p:sp>
      <p:cxnSp>
        <p:nvCxnSpPr>
          <p:cNvPr id="16" name="Straight Arrow Connector 6"/>
          <p:cNvCxnSpPr>
            <a:endCxn id="17" idx="1"/>
          </p:cNvCxnSpPr>
          <p:nvPr/>
        </p:nvCxnSpPr>
        <p:spPr>
          <a:xfrm>
            <a:off x="1904999" y="2853239"/>
            <a:ext cx="2057401" cy="21248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"/>
          <p:cNvSpPr txBox="1"/>
          <p:nvPr/>
        </p:nvSpPr>
        <p:spPr>
          <a:xfrm>
            <a:off x="3962400" y="3962400"/>
            <a:ext cx="2362200" cy="203132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Collection metadata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Collector + number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Collection date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Collection locality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Ecology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38600" y="4343400"/>
            <a:ext cx="2362200" cy="203132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Collection metadata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Collector + number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Collection date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Collection locality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Ecology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1905000" y="1981200"/>
            <a:ext cx="1828800" cy="175432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Observations</a:t>
            </a:r>
          </a:p>
          <a:p>
            <a:r>
              <a:rPr lang="en-US" dirty="0" smtClean="0"/>
              <a:t>Character/state</a:t>
            </a:r>
          </a:p>
          <a:p>
            <a:r>
              <a:rPr lang="en-US" dirty="0" smtClean="0"/>
              <a:t>Character/state</a:t>
            </a:r>
          </a:p>
          <a:p>
            <a:r>
              <a:rPr lang="en-US" dirty="0" smtClean="0"/>
              <a:t>Character/state</a:t>
            </a:r>
          </a:p>
          <a:p>
            <a:r>
              <a:rPr lang="en-US" dirty="0" smtClean="0"/>
              <a:t>Character/state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5" name="TextBox 11"/>
          <p:cNvSpPr txBox="1"/>
          <p:nvPr/>
        </p:nvSpPr>
        <p:spPr>
          <a:xfrm>
            <a:off x="1905000" y="4572000"/>
            <a:ext cx="1828800" cy="175432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Observations</a:t>
            </a:r>
          </a:p>
          <a:p>
            <a:r>
              <a:rPr lang="en-US" dirty="0" smtClean="0"/>
              <a:t>Character/state</a:t>
            </a:r>
          </a:p>
          <a:p>
            <a:r>
              <a:rPr lang="en-US" dirty="0" smtClean="0"/>
              <a:t>Character/state</a:t>
            </a:r>
          </a:p>
          <a:p>
            <a:r>
              <a:rPr lang="en-US" dirty="0" smtClean="0"/>
              <a:t>Character/state</a:t>
            </a:r>
          </a:p>
          <a:p>
            <a:r>
              <a:rPr lang="en-US" dirty="0" smtClean="0"/>
              <a:t>Character/state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8" name="TextBox 9"/>
          <p:cNvSpPr txBox="1"/>
          <p:nvPr/>
        </p:nvSpPr>
        <p:spPr>
          <a:xfrm>
            <a:off x="6553200" y="1981200"/>
            <a:ext cx="2362200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Literature</a:t>
            </a:r>
          </a:p>
          <a:p>
            <a:r>
              <a:rPr lang="en-US" b="1" dirty="0" err="1" smtClean="0"/>
              <a:t>Protologue</a:t>
            </a:r>
            <a:endParaRPr lang="en-US" b="1" dirty="0" smtClean="0"/>
          </a:p>
          <a:p>
            <a:endParaRPr lang="en-US" dirty="0"/>
          </a:p>
        </p:txBody>
      </p:sp>
      <p:cxnSp>
        <p:nvCxnSpPr>
          <p:cNvPr id="19" name="Rechte verbindingslijn met pijl 18"/>
          <p:cNvCxnSpPr>
            <a:endCxn id="18" idx="1"/>
          </p:cNvCxnSpPr>
          <p:nvPr/>
        </p:nvCxnSpPr>
        <p:spPr>
          <a:xfrm>
            <a:off x="6324600" y="2442865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0472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it</a:t>
            </a:r>
            <a:r>
              <a:rPr lang="nl-NL" dirty="0" smtClean="0"/>
              <a:t> </a:t>
            </a:r>
            <a:r>
              <a:rPr lang="nl-NL" dirty="0" err="1" smtClean="0"/>
              <a:t>means</a:t>
            </a:r>
            <a:r>
              <a:rPr lang="nl-NL" dirty="0" smtClean="0"/>
              <a:t> to </a:t>
            </a:r>
            <a:r>
              <a:rPr lang="nl-NL" dirty="0" err="1" smtClean="0"/>
              <a:t>write</a:t>
            </a:r>
            <a:r>
              <a:rPr lang="nl-NL" dirty="0" smtClean="0"/>
              <a:t> a Flora</a:t>
            </a:r>
            <a:br>
              <a:rPr lang="nl-NL" dirty="0" smtClean="0"/>
            </a:br>
            <a:endParaRPr lang="en-GB" dirty="0" smtClean="0"/>
          </a:p>
        </p:txBody>
      </p:sp>
      <p:pic>
        <p:nvPicPr>
          <p:cNvPr id="17412" name="Picture 4" descr="F:\Foto's Drynarioids\L  0318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166" y="2286600"/>
            <a:ext cx="637019" cy="990000"/>
          </a:xfrm>
          <a:prstGeom prst="rect">
            <a:avLst/>
          </a:prstGeom>
          <a:noFill/>
        </p:spPr>
      </p:pic>
      <p:pic>
        <p:nvPicPr>
          <p:cNvPr id="17413" name="Picture 5" descr="F:\Foto's Drynarioids\L  03182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3465" y="2227003"/>
            <a:ext cx="630008" cy="990600"/>
          </a:xfrm>
          <a:prstGeom prst="rect">
            <a:avLst/>
          </a:prstGeom>
          <a:noFill/>
        </p:spPr>
      </p:pic>
      <p:pic>
        <p:nvPicPr>
          <p:cNvPr id="17414" name="Picture 6" descr="F:\Foto's Drynarioids\L  03182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550" y="3277737"/>
            <a:ext cx="762000" cy="1162719"/>
          </a:xfrm>
          <a:prstGeom prst="rect">
            <a:avLst/>
          </a:prstGeom>
          <a:noFill/>
        </p:spPr>
      </p:pic>
      <p:pic>
        <p:nvPicPr>
          <p:cNvPr id="17415" name="Picture 7" descr="F:\Foto's Drynarioids\L  03182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10107" y="3114561"/>
            <a:ext cx="616166" cy="990601"/>
          </a:xfrm>
          <a:prstGeom prst="rect">
            <a:avLst/>
          </a:prstGeom>
          <a:noFill/>
        </p:spPr>
      </p:pic>
      <p:sp>
        <p:nvSpPr>
          <p:cNvPr id="2" name="Cloud 1"/>
          <p:cNvSpPr/>
          <p:nvPr/>
        </p:nvSpPr>
        <p:spPr>
          <a:xfrm>
            <a:off x="0" y="1828800"/>
            <a:ext cx="2667000" cy="3200400"/>
          </a:xfrm>
          <a:prstGeom prst="cloud">
            <a:avLst/>
          </a:prstGeom>
          <a:noFill/>
          <a:ln w="5080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/>
                </a:solidFill>
              </a:rPr>
              <a:t>Species concept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24908" y="4864115"/>
            <a:ext cx="1676400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Metadata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24908" y="1910882"/>
            <a:ext cx="1676400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Metadata</a:t>
            </a:r>
          </a:p>
        </p:txBody>
      </p:sp>
      <p:cxnSp>
        <p:nvCxnSpPr>
          <p:cNvPr id="4" name="Straight Arrow Connector 3"/>
          <p:cNvCxnSpPr>
            <a:endCxn id="22" idx="1"/>
          </p:cNvCxnSpPr>
          <p:nvPr/>
        </p:nvCxnSpPr>
        <p:spPr>
          <a:xfrm flipV="1">
            <a:off x="1371600" y="2570202"/>
            <a:ext cx="1453308" cy="1087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7413" idx="3"/>
            <a:endCxn id="9" idx="1"/>
          </p:cNvCxnSpPr>
          <p:nvPr/>
        </p:nvCxnSpPr>
        <p:spPr>
          <a:xfrm>
            <a:off x="2073473" y="2722303"/>
            <a:ext cx="751435" cy="23264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19400" y="5373109"/>
            <a:ext cx="1676400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Metadata</a:t>
            </a:r>
          </a:p>
        </p:txBody>
      </p:sp>
      <p:cxnSp>
        <p:nvCxnSpPr>
          <p:cNvPr id="8" name="Straight Arrow Connector 7"/>
          <p:cNvCxnSpPr>
            <a:endCxn id="15" idx="1"/>
          </p:cNvCxnSpPr>
          <p:nvPr/>
        </p:nvCxnSpPr>
        <p:spPr>
          <a:xfrm>
            <a:off x="1905000" y="3733800"/>
            <a:ext cx="914400" cy="1823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24910" y="5890736"/>
            <a:ext cx="1676400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Metadata</a:t>
            </a:r>
          </a:p>
        </p:txBody>
      </p:sp>
      <p:cxnSp>
        <p:nvCxnSpPr>
          <p:cNvPr id="12" name="Straight Arrow Connector 11"/>
          <p:cNvCxnSpPr>
            <a:stCxn id="17414" idx="3"/>
            <a:endCxn id="18" idx="1"/>
          </p:cNvCxnSpPr>
          <p:nvPr/>
        </p:nvCxnSpPr>
        <p:spPr>
          <a:xfrm>
            <a:off x="1327550" y="3859097"/>
            <a:ext cx="1497360" cy="22163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9"/>
          <p:cNvSpPr txBox="1"/>
          <p:nvPr/>
        </p:nvSpPr>
        <p:spPr>
          <a:xfrm>
            <a:off x="2824908" y="2385536"/>
            <a:ext cx="1676400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Metadata</a:t>
            </a:r>
          </a:p>
        </p:txBody>
      </p:sp>
      <p:cxnSp>
        <p:nvCxnSpPr>
          <p:cNvPr id="25" name="Straight Arrow Connector 3"/>
          <p:cNvCxnSpPr>
            <a:endCxn id="10" idx="1"/>
          </p:cNvCxnSpPr>
          <p:nvPr/>
        </p:nvCxnSpPr>
        <p:spPr>
          <a:xfrm flipV="1">
            <a:off x="1905000" y="2095548"/>
            <a:ext cx="919908" cy="14858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17"/>
          <p:cNvSpPr txBox="1"/>
          <p:nvPr/>
        </p:nvSpPr>
        <p:spPr>
          <a:xfrm>
            <a:off x="2824908" y="6336268"/>
            <a:ext cx="1676400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Metadata</a:t>
            </a:r>
          </a:p>
        </p:txBody>
      </p:sp>
      <p:cxnSp>
        <p:nvCxnSpPr>
          <p:cNvPr id="49" name="Straight Arrow Connector 11"/>
          <p:cNvCxnSpPr>
            <a:stCxn id="17412" idx="3"/>
            <a:endCxn id="48" idx="1"/>
          </p:cNvCxnSpPr>
          <p:nvPr/>
        </p:nvCxnSpPr>
        <p:spPr>
          <a:xfrm>
            <a:off x="1253185" y="2781600"/>
            <a:ext cx="1571723" cy="3739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8"/>
          <p:cNvSpPr txBox="1"/>
          <p:nvPr/>
        </p:nvSpPr>
        <p:spPr>
          <a:xfrm>
            <a:off x="2824908" y="2911607"/>
            <a:ext cx="1676400" cy="369332"/>
          </a:xfrm>
          <a:prstGeom prst="rect">
            <a:avLst/>
          </a:prstGeom>
          <a:noFill/>
          <a:ln w="50800"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Observations</a:t>
            </a:r>
          </a:p>
        </p:txBody>
      </p:sp>
      <p:sp>
        <p:nvSpPr>
          <p:cNvPr id="54" name="TextBox 14"/>
          <p:cNvSpPr txBox="1"/>
          <p:nvPr/>
        </p:nvSpPr>
        <p:spPr>
          <a:xfrm>
            <a:off x="2819400" y="3416262"/>
            <a:ext cx="1676400" cy="369332"/>
          </a:xfrm>
          <a:prstGeom prst="rect">
            <a:avLst/>
          </a:prstGeom>
          <a:noFill/>
          <a:ln w="50800"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Observations</a:t>
            </a:r>
          </a:p>
        </p:txBody>
      </p:sp>
      <p:sp>
        <p:nvSpPr>
          <p:cNvPr id="55" name="TextBox 17"/>
          <p:cNvSpPr txBox="1"/>
          <p:nvPr/>
        </p:nvSpPr>
        <p:spPr>
          <a:xfrm>
            <a:off x="2824910" y="3933889"/>
            <a:ext cx="1676400" cy="369332"/>
          </a:xfrm>
          <a:prstGeom prst="rect">
            <a:avLst/>
          </a:prstGeom>
          <a:noFill/>
          <a:ln w="50800"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Observations</a:t>
            </a:r>
          </a:p>
        </p:txBody>
      </p:sp>
      <p:sp>
        <p:nvSpPr>
          <p:cNvPr id="56" name="TextBox 17"/>
          <p:cNvSpPr txBox="1"/>
          <p:nvPr/>
        </p:nvSpPr>
        <p:spPr>
          <a:xfrm>
            <a:off x="2824908" y="4379421"/>
            <a:ext cx="1676400" cy="369332"/>
          </a:xfrm>
          <a:prstGeom prst="rect">
            <a:avLst/>
          </a:prstGeom>
          <a:noFill/>
          <a:ln w="50800"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Observations</a:t>
            </a:r>
          </a:p>
        </p:txBody>
      </p:sp>
      <p:cxnSp>
        <p:nvCxnSpPr>
          <p:cNvPr id="69" name="Rechte verbindingslijn met pijl 68"/>
          <p:cNvCxnSpPr>
            <a:stCxn id="17413" idx="3"/>
            <a:endCxn id="53" idx="1"/>
          </p:cNvCxnSpPr>
          <p:nvPr/>
        </p:nvCxnSpPr>
        <p:spPr>
          <a:xfrm>
            <a:off x="2073473" y="2722303"/>
            <a:ext cx="751435" cy="3739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chte verbindingslijn met pijl 70"/>
          <p:cNvCxnSpPr>
            <a:stCxn id="17412" idx="3"/>
            <a:endCxn id="54" idx="1"/>
          </p:cNvCxnSpPr>
          <p:nvPr/>
        </p:nvCxnSpPr>
        <p:spPr>
          <a:xfrm>
            <a:off x="1253185" y="2781600"/>
            <a:ext cx="1566215" cy="819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echte verbindingslijn met pijl 72"/>
          <p:cNvCxnSpPr>
            <a:stCxn id="17414" idx="3"/>
            <a:endCxn id="56" idx="1"/>
          </p:cNvCxnSpPr>
          <p:nvPr/>
        </p:nvCxnSpPr>
        <p:spPr>
          <a:xfrm>
            <a:off x="1327550" y="3859097"/>
            <a:ext cx="1497358" cy="7049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met pijl 74"/>
          <p:cNvCxnSpPr>
            <a:endCxn id="55" idx="1"/>
          </p:cNvCxnSpPr>
          <p:nvPr/>
        </p:nvCxnSpPr>
        <p:spPr>
          <a:xfrm>
            <a:off x="1905000" y="3657600"/>
            <a:ext cx="919910" cy="4609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9"/>
          <p:cNvSpPr txBox="1"/>
          <p:nvPr/>
        </p:nvSpPr>
        <p:spPr>
          <a:xfrm>
            <a:off x="2819400" y="1002268"/>
            <a:ext cx="1676400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literature</a:t>
            </a:r>
          </a:p>
        </p:txBody>
      </p:sp>
      <p:sp>
        <p:nvSpPr>
          <p:cNvPr id="79" name="TextBox 9"/>
          <p:cNvSpPr txBox="1"/>
          <p:nvPr/>
        </p:nvSpPr>
        <p:spPr>
          <a:xfrm>
            <a:off x="2819400" y="1459468"/>
            <a:ext cx="1676400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literature</a:t>
            </a:r>
          </a:p>
        </p:txBody>
      </p:sp>
      <p:sp>
        <p:nvSpPr>
          <p:cNvPr id="80" name="Staande oorkonde 79"/>
          <p:cNvSpPr/>
          <p:nvPr/>
        </p:nvSpPr>
        <p:spPr>
          <a:xfrm>
            <a:off x="6934200" y="838200"/>
            <a:ext cx="2209800" cy="5791200"/>
          </a:xfrm>
          <a:prstGeom prst="verticalScroll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nl-NL" dirty="0" err="1" smtClean="0">
                <a:solidFill>
                  <a:srgbClr val="FF0000"/>
                </a:solidFill>
              </a:rPr>
              <a:t>Nomenclature</a:t>
            </a:r>
            <a:endParaRPr lang="nl-NL" dirty="0" smtClean="0">
              <a:solidFill>
                <a:srgbClr val="FF0000"/>
              </a:solidFill>
            </a:endParaRPr>
          </a:p>
          <a:p>
            <a:endParaRPr lang="nl-NL" dirty="0" smtClean="0">
              <a:solidFill>
                <a:srgbClr val="FF0000"/>
              </a:solidFill>
            </a:endParaRPr>
          </a:p>
          <a:p>
            <a:endParaRPr lang="nl-NL" dirty="0" smtClean="0">
              <a:solidFill>
                <a:srgbClr val="FF0000"/>
              </a:solidFill>
            </a:endParaRPr>
          </a:p>
          <a:p>
            <a:endParaRPr lang="nl-NL" dirty="0" smtClean="0">
              <a:solidFill>
                <a:srgbClr val="FF0000"/>
              </a:solidFill>
            </a:endParaRPr>
          </a:p>
          <a:p>
            <a:endParaRPr lang="nl-NL" dirty="0" smtClean="0">
              <a:solidFill>
                <a:srgbClr val="FF0000"/>
              </a:solidFill>
            </a:endParaRPr>
          </a:p>
          <a:p>
            <a:endParaRPr lang="nl-NL" dirty="0" smtClean="0">
              <a:solidFill>
                <a:srgbClr val="FF0000"/>
              </a:solidFill>
            </a:endParaRPr>
          </a:p>
          <a:p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err="1" smtClean="0">
                <a:solidFill>
                  <a:schemeClr val="accent6"/>
                </a:solidFill>
              </a:rPr>
              <a:t>Description</a:t>
            </a:r>
            <a:endParaRPr lang="nl-NL" dirty="0" smtClean="0">
              <a:solidFill>
                <a:schemeClr val="accent6"/>
              </a:solidFill>
            </a:endParaRPr>
          </a:p>
          <a:p>
            <a:endParaRPr lang="nl-NL" dirty="0" smtClean="0">
              <a:solidFill>
                <a:srgbClr val="FF0000"/>
              </a:solidFill>
            </a:endParaRPr>
          </a:p>
          <a:p>
            <a:endParaRPr lang="nl-NL" dirty="0" smtClean="0">
              <a:solidFill>
                <a:srgbClr val="FF0000"/>
              </a:solidFill>
            </a:endParaRPr>
          </a:p>
          <a:p>
            <a:endParaRPr lang="nl-NL" dirty="0" smtClean="0">
              <a:solidFill>
                <a:srgbClr val="FF0000"/>
              </a:solidFill>
            </a:endParaRPr>
          </a:p>
          <a:p>
            <a:endParaRPr lang="nl-NL" dirty="0" smtClean="0">
              <a:solidFill>
                <a:srgbClr val="FF0000"/>
              </a:solidFill>
            </a:endParaRPr>
          </a:p>
          <a:p>
            <a:endParaRPr lang="nl-NL" dirty="0" smtClean="0">
              <a:solidFill>
                <a:srgbClr val="FF0000"/>
              </a:solidFill>
            </a:endParaRPr>
          </a:p>
          <a:p>
            <a:endParaRPr lang="nl-NL" dirty="0" smtClean="0">
              <a:solidFill>
                <a:srgbClr val="FF0000"/>
              </a:solidFill>
            </a:endParaRPr>
          </a:p>
          <a:p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smtClean="0">
                <a:solidFill>
                  <a:schemeClr val="accent1"/>
                </a:solidFill>
              </a:rPr>
              <a:t>Distribution</a:t>
            </a:r>
          </a:p>
          <a:p>
            <a:r>
              <a:rPr lang="nl-NL" dirty="0" err="1" smtClean="0">
                <a:solidFill>
                  <a:schemeClr val="accent1"/>
                </a:solidFill>
              </a:rPr>
              <a:t>Ecology</a:t>
            </a:r>
            <a:endParaRPr lang="nl-NL" dirty="0" smtClean="0">
              <a:solidFill>
                <a:schemeClr val="accent1"/>
              </a:solidFill>
            </a:endParaRPr>
          </a:p>
          <a:p>
            <a:r>
              <a:rPr lang="nl-NL" dirty="0" err="1" smtClean="0">
                <a:solidFill>
                  <a:schemeClr val="accent1"/>
                </a:solidFill>
              </a:rPr>
              <a:t>Notes</a:t>
            </a:r>
            <a:endParaRPr lang="en-GB" dirty="0">
              <a:solidFill>
                <a:schemeClr val="accent1"/>
              </a:solidFill>
            </a:endParaRPr>
          </a:p>
        </p:txBody>
      </p:sp>
      <p:grpSp>
        <p:nvGrpSpPr>
          <p:cNvPr id="34" name="Groep 33"/>
          <p:cNvGrpSpPr/>
          <p:nvPr/>
        </p:nvGrpSpPr>
        <p:grpSpPr>
          <a:xfrm>
            <a:off x="4572000" y="838200"/>
            <a:ext cx="2514600" cy="5638800"/>
            <a:chOff x="4572000" y="838200"/>
            <a:chExt cx="2514600" cy="5638800"/>
          </a:xfrm>
        </p:grpSpPr>
        <p:sp>
          <p:nvSpPr>
            <p:cNvPr id="28" name="Ingekeepte PIJL-RECHTS 27"/>
            <p:cNvSpPr/>
            <p:nvPr/>
          </p:nvSpPr>
          <p:spPr>
            <a:xfrm>
              <a:off x="4572000" y="838200"/>
              <a:ext cx="2438400" cy="1676400"/>
            </a:xfrm>
            <a:prstGeom prst="notchedRightArrow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 err="1" smtClean="0">
                  <a:solidFill>
                    <a:schemeClr val="tx2"/>
                  </a:solidFill>
                </a:rPr>
                <a:t>aggregation</a:t>
              </a:r>
              <a:endParaRPr lang="en-GB" b="1" dirty="0">
                <a:solidFill>
                  <a:schemeClr val="tx2"/>
                </a:solidFill>
              </a:endParaRPr>
            </a:p>
          </p:txBody>
        </p:sp>
        <p:sp>
          <p:nvSpPr>
            <p:cNvPr id="81" name="Ingekeepte PIJL-RECHTS 80"/>
            <p:cNvSpPr/>
            <p:nvPr/>
          </p:nvSpPr>
          <p:spPr>
            <a:xfrm>
              <a:off x="4572000" y="2971800"/>
              <a:ext cx="2438400" cy="1676400"/>
            </a:xfrm>
            <a:prstGeom prst="notchedRightArrow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 err="1" smtClean="0">
                  <a:solidFill>
                    <a:schemeClr val="tx2"/>
                  </a:solidFill>
                </a:rPr>
                <a:t>aggregation</a:t>
              </a:r>
              <a:endParaRPr lang="en-GB" b="1" dirty="0">
                <a:solidFill>
                  <a:schemeClr val="tx2"/>
                </a:solidFill>
              </a:endParaRPr>
            </a:p>
          </p:txBody>
        </p:sp>
        <p:sp>
          <p:nvSpPr>
            <p:cNvPr id="82" name="Ingekeepte PIJL-RECHTS 81"/>
            <p:cNvSpPr/>
            <p:nvPr/>
          </p:nvSpPr>
          <p:spPr>
            <a:xfrm>
              <a:off x="4648200" y="4800600"/>
              <a:ext cx="2438400" cy="1676400"/>
            </a:xfrm>
            <a:prstGeom prst="notchedRightArrow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 err="1" smtClean="0">
                  <a:solidFill>
                    <a:schemeClr val="tx2"/>
                  </a:solidFill>
                </a:rPr>
                <a:t>aggregation</a:t>
              </a:r>
              <a:endParaRPr lang="en-GB" b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200900" cy="957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How Flora’s differ:</a:t>
            </a:r>
            <a:br>
              <a:rPr lang="en-US" dirty="0" smtClean="0"/>
            </a:br>
            <a:r>
              <a:rPr lang="en-US" dirty="0" smtClean="0"/>
              <a:t>Editorial decisions during aggregation</a:t>
            </a:r>
            <a:endParaRPr lang="en-US" dirty="0"/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6640" y="1219200"/>
            <a:ext cx="471736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19200"/>
            <a:ext cx="388461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050430"/>
            <a:ext cx="3835400" cy="221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Groep 17"/>
          <p:cNvGrpSpPr/>
          <p:nvPr/>
        </p:nvGrpSpPr>
        <p:grpSpPr>
          <a:xfrm>
            <a:off x="685800" y="1219200"/>
            <a:ext cx="8305800" cy="3593431"/>
            <a:chOff x="685800" y="1219200"/>
            <a:chExt cx="8305800" cy="3593431"/>
          </a:xfrm>
        </p:grpSpPr>
        <p:sp>
          <p:nvSpPr>
            <p:cNvPr id="7" name="Rechthoek 6"/>
            <p:cNvSpPr/>
            <p:nvPr/>
          </p:nvSpPr>
          <p:spPr>
            <a:xfrm>
              <a:off x="685800" y="1219200"/>
              <a:ext cx="3805238" cy="685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hthoek 8"/>
            <p:cNvSpPr/>
            <p:nvPr/>
          </p:nvSpPr>
          <p:spPr>
            <a:xfrm>
              <a:off x="695325" y="4119562"/>
              <a:ext cx="3800475" cy="69306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4543426" y="1219200"/>
              <a:ext cx="4448174" cy="990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ep 18"/>
          <p:cNvGrpSpPr/>
          <p:nvPr/>
        </p:nvGrpSpPr>
        <p:grpSpPr>
          <a:xfrm>
            <a:off x="690564" y="1957138"/>
            <a:ext cx="8301036" cy="3810000"/>
            <a:chOff x="690564" y="1957138"/>
            <a:chExt cx="8301036" cy="3810000"/>
          </a:xfrm>
        </p:grpSpPr>
        <p:sp>
          <p:nvSpPr>
            <p:cNvPr id="11" name="Rechthoek 10"/>
            <p:cNvSpPr/>
            <p:nvPr/>
          </p:nvSpPr>
          <p:spPr>
            <a:xfrm>
              <a:off x="690564" y="1957138"/>
              <a:ext cx="3805236" cy="179095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hthoek 11"/>
            <p:cNvSpPr/>
            <p:nvPr/>
          </p:nvSpPr>
          <p:spPr>
            <a:xfrm>
              <a:off x="4548188" y="2262188"/>
              <a:ext cx="4443412" cy="2395537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hthoek 12"/>
            <p:cNvSpPr/>
            <p:nvPr/>
          </p:nvSpPr>
          <p:spPr>
            <a:xfrm>
              <a:off x="709613" y="4900614"/>
              <a:ext cx="3786187" cy="866524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695325" y="3793957"/>
            <a:ext cx="8296274" cy="2416343"/>
            <a:chOff x="695325" y="3793957"/>
            <a:chExt cx="8296274" cy="2416343"/>
          </a:xfrm>
        </p:grpSpPr>
        <p:sp>
          <p:nvSpPr>
            <p:cNvPr id="14" name="Rechthoek 13"/>
            <p:cNvSpPr/>
            <p:nvPr/>
          </p:nvSpPr>
          <p:spPr>
            <a:xfrm>
              <a:off x="719138" y="5819776"/>
              <a:ext cx="3776662" cy="39052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hthoek 14"/>
            <p:cNvSpPr/>
            <p:nvPr/>
          </p:nvSpPr>
          <p:spPr>
            <a:xfrm>
              <a:off x="4543424" y="4691063"/>
              <a:ext cx="4448175" cy="137285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695325" y="3793957"/>
              <a:ext cx="3800475" cy="27321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1295400" y="2286000"/>
            <a:ext cx="7391399" cy="2362200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  <a:scene3d>
              <a:camera prst="orthographicFront"/>
              <a:lightRig rig="threePt" dir="t"/>
            </a:scene3d>
            <a:sp3d>
              <a:bevelT w="234950" h="323850"/>
              <a:bevelB w="234950" h="234950"/>
            </a:sp3d>
          </a:bodyPr>
          <a:lstStyle/>
          <a:p>
            <a:pPr algn="ctr"/>
            <a:r>
              <a:rPr lang="nl-NL" sz="15000" b="1" dirty="0" smtClean="0">
                <a:ln w="0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101600" dist="520700" dir="12240000" sx="59000" sy="59000" algn="tl" rotWithShape="0">
                    <a:prstClr val="black">
                      <a:alpha val="48000"/>
                    </a:prstClr>
                  </a:outerShdw>
                </a:effectLst>
              </a:rPr>
              <a:t>VISION!</a:t>
            </a:r>
            <a:endParaRPr lang="nl-NL" sz="15000" b="1" dirty="0">
              <a:ln w="0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101600" dist="520700" dir="12240000" sx="59000" sy="59000" algn="tl" rotWithShape="0">
                  <a:prstClr val="black">
                    <a:alpha val="48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dirty="0" err="1" smtClean="0"/>
              <a:t>What</a:t>
            </a:r>
            <a:r>
              <a:rPr lang="nl-NL" dirty="0" smtClean="0"/>
              <a:t> I do </a:t>
            </a:r>
            <a:r>
              <a:rPr lang="nl-NL" dirty="0" err="1" smtClean="0"/>
              <a:t>when</a:t>
            </a:r>
            <a:r>
              <a:rPr lang="nl-NL" dirty="0" smtClean="0"/>
              <a:t> I </a:t>
            </a:r>
            <a:r>
              <a:rPr lang="nl-NL" dirty="0" err="1" smtClean="0"/>
              <a:t>write</a:t>
            </a:r>
            <a:r>
              <a:rPr lang="nl-NL" dirty="0" smtClean="0"/>
              <a:t> a Flora</a:t>
            </a:r>
            <a:br>
              <a:rPr lang="nl-NL" dirty="0" smtClean="0"/>
            </a:br>
            <a:endParaRPr lang="en-GB" dirty="0" smtClean="0"/>
          </a:p>
        </p:txBody>
      </p:sp>
      <p:pic>
        <p:nvPicPr>
          <p:cNvPr id="17412" name="Picture 4" descr="F:\Foto's Drynarioids\L  0318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37019" cy="990000"/>
          </a:xfrm>
          <a:prstGeom prst="rect">
            <a:avLst/>
          </a:prstGeom>
          <a:noFill/>
        </p:spPr>
      </p:pic>
      <p:pic>
        <p:nvPicPr>
          <p:cNvPr id="17413" name="Picture 5" descr="F:\Foto's Drynarioids\L  03182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981200"/>
            <a:ext cx="630008" cy="990600"/>
          </a:xfrm>
          <a:prstGeom prst="rect">
            <a:avLst/>
          </a:prstGeom>
          <a:noFill/>
        </p:spPr>
      </p:pic>
      <p:pic>
        <p:nvPicPr>
          <p:cNvPr id="17414" name="Picture 6" descr="F:\Foto's Drynarioids\L  03182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550" y="3277737"/>
            <a:ext cx="762000" cy="1162719"/>
          </a:xfrm>
          <a:prstGeom prst="rect">
            <a:avLst/>
          </a:prstGeom>
          <a:noFill/>
        </p:spPr>
      </p:pic>
      <p:pic>
        <p:nvPicPr>
          <p:cNvPr id="17415" name="Picture 7" descr="F:\Foto's Drynarioids\L  03182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648200"/>
            <a:ext cx="616166" cy="990601"/>
          </a:xfrm>
          <a:prstGeom prst="rect">
            <a:avLst/>
          </a:prstGeom>
          <a:noFill/>
        </p:spPr>
      </p:pic>
      <p:sp>
        <p:nvSpPr>
          <p:cNvPr id="34" name="PIJL-OMHOOG en -OMLAAG 33"/>
          <p:cNvSpPr/>
          <p:nvPr/>
        </p:nvSpPr>
        <p:spPr>
          <a:xfrm rot="3465733">
            <a:off x="2040418" y="2148879"/>
            <a:ext cx="533400" cy="2358238"/>
          </a:xfrm>
          <a:prstGeom prst="upDownArrow">
            <a:avLst/>
          </a:prstGeom>
          <a:solidFill>
            <a:schemeClr val="accent6">
              <a:alpha val="42000"/>
            </a:schemeClr>
          </a:solidFill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PIJL-OMHOOG en -OMLAAG 34"/>
          <p:cNvSpPr/>
          <p:nvPr/>
        </p:nvSpPr>
        <p:spPr>
          <a:xfrm rot="1395344">
            <a:off x="846825" y="2353709"/>
            <a:ext cx="533400" cy="925413"/>
          </a:xfrm>
          <a:prstGeom prst="upDownArrow">
            <a:avLst/>
          </a:prstGeom>
          <a:solidFill>
            <a:schemeClr val="accent6">
              <a:alpha val="42000"/>
            </a:schemeClr>
          </a:solidFill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PIJL-OMHOOG en -OMLAAG 35"/>
          <p:cNvSpPr/>
          <p:nvPr/>
        </p:nvSpPr>
        <p:spPr>
          <a:xfrm rot="254476">
            <a:off x="3220163" y="2936655"/>
            <a:ext cx="533400" cy="1713483"/>
          </a:xfrm>
          <a:prstGeom prst="upDownArrow">
            <a:avLst/>
          </a:prstGeom>
          <a:solidFill>
            <a:schemeClr val="accent6">
              <a:alpha val="42000"/>
            </a:schemeClr>
          </a:solidFill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8"/>
          <p:cNvSpPr txBox="1"/>
          <p:nvPr/>
        </p:nvSpPr>
        <p:spPr>
          <a:xfrm>
            <a:off x="1219200" y="1066800"/>
            <a:ext cx="1676400" cy="369332"/>
          </a:xfrm>
          <a:prstGeom prst="rect">
            <a:avLst/>
          </a:prstGeom>
          <a:noFill/>
          <a:ln w="50800"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Observations</a:t>
            </a:r>
          </a:p>
        </p:txBody>
      </p:sp>
      <p:sp>
        <p:nvSpPr>
          <p:cNvPr id="39" name="TextBox 14"/>
          <p:cNvSpPr txBox="1"/>
          <p:nvPr/>
        </p:nvSpPr>
        <p:spPr>
          <a:xfrm>
            <a:off x="3276600" y="1600200"/>
            <a:ext cx="1676400" cy="369332"/>
          </a:xfrm>
          <a:prstGeom prst="rect">
            <a:avLst/>
          </a:prstGeom>
          <a:noFill/>
          <a:ln w="50800"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Observations</a:t>
            </a:r>
          </a:p>
        </p:txBody>
      </p:sp>
      <p:sp>
        <p:nvSpPr>
          <p:cNvPr id="40" name="TextBox 17"/>
          <p:cNvSpPr txBox="1"/>
          <p:nvPr/>
        </p:nvSpPr>
        <p:spPr>
          <a:xfrm>
            <a:off x="609600" y="4419600"/>
            <a:ext cx="1676400" cy="369332"/>
          </a:xfrm>
          <a:prstGeom prst="rect">
            <a:avLst/>
          </a:prstGeom>
          <a:noFill/>
          <a:ln w="50800"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Observations</a:t>
            </a:r>
          </a:p>
        </p:txBody>
      </p:sp>
      <p:sp>
        <p:nvSpPr>
          <p:cNvPr id="41" name="TextBox 17"/>
          <p:cNvSpPr txBox="1"/>
          <p:nvPr/>
        </p:nvSpPr>
        <p:spPr>
          <a:xfrm>
            <a:off x="3048000" y="5562600"/>
            <a:ext cx="1676400" cy="369332"/>
          </a:xfrm>
          <a:prstGeom prst="rect">
            <a:avLst/>
          </a:prstGeom>
          <a:noFill/>
          <a:ln w="50800"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Observations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8" grpId="0" build="allAtOnce" animBg="1"/>
      <p:bldP spid="39" grpId="0" build="allAtOnce" animBg="1"/>
      <p:bldP spid="40" grpId="0" build="allAtOnce" animBg="1"/>
      <p:bldP spid="41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81050" y="403225"/>
            <a:ext cx="3409950" cy="957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dirty="0" err="1" smtClean="0"/>
              <a:t>What</a:t>
            </a:r>
            <a:r>
              <a:rPr lang="nl-NL" dirty="0" smtClean="0"/>
              <a:t> is </a:t>
            </a:r>
            <a:r>
              <a:rPr lang="nl-NL" dirty="0" err="1" smtClean="0"/>
              <a:t>not</a:t>
            </a:r>
            <a:r>
              <a:rPr lang="nl-NL" dirty="0" smtClean="0"/>
              <a:t> a Flora?</a:t>
            </a:r>
          </a:p>
        </p:txBody>
      </p:sp>
      <p:sp>
        <p:nvSpPr>
          <p:cNvPr id="7171" name="Content Placeholder 1"/>
          <p:cNvSpPr>
            <a:spLocks noGrp="1"/>
          </p:cNvSpPr>
          <p:nvPr>
            <p:ph idx="1"/>
          </p:nvPr>
        </p:nvSpPr>
        <p:spPr>
          <a:xfrm>
            <a:off x="769938" y="1511300"/>
            <a:ext cx="3421062" cy="4752975"/>
          </a:xfrm>
        </p:spPr>
        <p:txBody>
          <a:bodyPr/>
          <a:lstStyle/>
          <a:p>
            <a:r>
              <a:rPr lang="en-GB" dirty="0" err="1" smtClean="0"/>
              <a:t>Labwork</a:t>
            </a:r>
            <a:r>
              <a:rPr lang="en-GB" dirty="0" smtClean="0"/>
              <a:t>/ecology paper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Species selection on non-taxonomic criteria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No identification tool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Character </a:t>
            </a:r>
            <a:r>
              <a:rPr lang="en-GB" dirty="0" smtClean="0"/>
              <a:t>selection other than diagnostic value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One </a:t>
            </a:r>
            <a:r>
              <a:rPr lang="en-GB" dirty="0" smtClean="0"/>
              <a:t>specimen?</a:t>
            </a:r>
          </a:p>
          <a:p>
            <a:endParaRPr lang="en-US" dirty="0" smtClean="0"/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2396" y="0"/>
            <a:ext cx="50316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dirty="0" err="1" smtClean="0"/>
              <a:t>What</a:t>
            </a:r>
            <a:r>
              <a:rPr lang="nl-NL" dirty="0" smtClean="0"/>
              <a:t> I want to do </a:t>
            </a:r>
            <a:r>
              <a:rPr lang="nl-NL" dirty="0" err="1" smtClean="0"/>
              <a:t>when</a:t>
            </a:r>
            <a:r>
              <a:rPr lang="nl-NL" dirty="0" smtClean="0"/>
              <a:t> I </a:t>
            </a:r>
            <a:r>
              <a:rPr lang="nl-NL" dirty="0" err="1" smtClean="0"/>
              <a:t>write</a:t>
            </a:r>
            <a:r>
              <a:rPr lang="nl-NL" dirty="0" smtClean="0"/>
              <a:t> a Flora</a:t>
            </a:r>
            <a:endParaRPr lang="en-GB" dirty="0" smtClean="0"/>
          </a:p>
        </p:txBody>
      </p:sp>
      <p:pic>
        <p:nvPicPr>
          <p:cNvPr id="17412" name="Picture 4" descr="F:\Foto's Drynarioids\L  0318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166" y="2286600"/>
            <a:ext cx="637019" cy="990000"/>
          </a:xfrm>
          <a:prstGeom prst="rect">
            <a:avLst/>
          </a:prstGeom>
          <a:noFill/>
        </p:spPr>
      </p:pic>
      <p:pic>
        <p:nvPicPr>
          <p:cNvPr id="17413" name="Picture 5" descr="F:\Foto's Drynarioids\L  03182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3465" y="2227003"/>
            <a:ext cx="630008" cy="990600"/>
          </a:xfrm>
          <a:prstGeom prst="rect">
            <a:avLst/>
          </a:prstGeom>
          <a:noFill/>
        </p:spPr>
      </p:pic>
      <p:pic>
        <p:nvPicPr>
          <p:cNvPr id="17414" name="Picture 6" descr="F:\Foto's Drynarioids\L  03182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550" y="3277737"/>
            <a:ext cx="762000" cy="1162719"/>
          </a:xfrm>
          <a:prstGeom prst="rect">
            <a:avLst/>
          </a:prstGeom>
          <a:noFill/>
        </p:spPr>
      </p:pic>
      <p:pic>
        <p:nvPicPr>
          <p:cNvPr id="17415" name="Picture 7" descr="F:\Foto's Drynarioids\L  03182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10107" y="3114561"/>
            <a:ext cx="616166" cy="990601"/>
          </a:xfrm>
          <a:prstGeom prst="rect">
            <a:avLst/>
          </a:prstGeom>
          <a:noFill/>
        </p:spPr>
      </p:pic>
      <p:sp>
        <p:nvSpPr>
          <p:cNvPr id="2" name="Cloud 1"/>
          <p:cNvSpPr/>
          <p:nvPr/>
        </p:nvSpPr>
        <p:spPr>
          <a:xfrm>
            <a:off x="0" y="1828800"/>
            <a:ext cx="2667000" cy="3200400"/>
          </a:xfrm>
          <a:prstGeom prst="cloud">
            <a:avLst/>
          </a:prstGeom>
          <a:noFill/>
          <a:ln w="5080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/>
                </a:solidFill>
              </a:rPr>
              <a:t>Species concept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53" name="TextBox 8"/>
          <p:cNvSpPr txBox="1"/>
          <p:nvPr/>
        </p:nvSpPr>
        <p:spPr>
          <a:xfrm>
            <a:off x="2824908" y="2911607"/>
            <a:ext cx="1676400" cy="369332"/>
          </a:xfrm>
          <a:prstGeom prst="rect">
            <a:avLst/>
          </a:prstGeom>
          <a:noFill/>
          <a:ln w="50800"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Observations</a:t>
            </a:r>
          </a:p>
        </p:txBody>
      </p:sp>
      <p:sp>
        <p:nvSpPr>
          <p:cNvPr id="54" name="TextBox 14"/>
          <p:cNvSpPr txBox="1"/>
          <p:nvPr/>
        </p:nvSpPr>
        <p:spPr>
          <a:xfrm>
            <a:off x="2819400" y="3416262"/>
            <a:ext cx="1676400" cy="369332"/>
          </a:xfrm>
          <a:prstGeom prst="rect">
            <a:avLst/>
          </a:prstGeom>
          <a:noFill/>
          <a:ln w="50800"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Observations</a:t>
            </a:r>
          </a:p>
        </p:txBody>
      </p:sp>
      <p:sp>
        <p:nvSpPr>
          <p:cNvPr id="55" name="TextBox 17"/>
          <p:cNvSpPr txBox="1"/>
          <p:nvPr/>
        </p:nvSpPr>
        <p:spPr>
          <a:xfrm>
            <a:off x="2824910" y="3933889"/>
            <a:ext cx="1676400" cy="369332"/>
          </a:xfrm>
          <a:prstGeom prst="rect">
            <a:avLst/>
          </a:prstGeom>
          <a:noFill/>
          <a:ln w="50800"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Observations</a:t>
            </a:r>
          </a:p>
        </p:txBody>
      </p:sp>
      <p:sp>
        <p:nvSpPr>
          <p:cNvPr id="56" name="TextBox 17"/>
          <p:cNvSpPr txBox="1"/>
          <p:nvPr/>
        </p:nvSpPr>
        <p:spPr>
          <a:xfrm>
            <a:off x="2824908" y="4379421"/>
            <a:ext cx="1676400" cy="369332"/>
          </a:xfrm>
          <a:prstGeom prst="rect">
            <a:avLst/>
          </a:prstGeom>
          <a:noFill/>
          <a:ln w="50800"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Observations</a:t>
            </a:r>
          </a:p>
        </p:txBody>
      </p:sp>
      <p:cxnSp>
        <p:nvCxnSpPr>
          <p:cNvPr id="71" name="Rechte verbindingslijn met pijl 70"/>
          <p:cNvCxnSpPr>
            <a:stCxn id="17412" idx="3"/>
            <a:endCxn id="54" idx="1"/>
          </p:cNvCxnSpPr>
          <p:nvPr/>
        </p:nvCxnSpPr>
        <p:spPr>
          <a:xfrm>
            <a:off x="1253185" y="2781600"/>
            <a:ext cx="1566215" cy="819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echte verbindingslijn met pijl 72"/>
          <p:cNvCxnSpPr>
            <a:stCxn id="17414" idx="3"/>
            <a:endCxn id="56" idx="1"/>
          </p:cNvCxnSpPr>
          <p:nvPr/>
        </p:nvCxnSpPr>
        <p:spPr>
          <a:xfrm>
            <a:off x="1327550" y="3859097"/>
            <a:ext cx="1497358" cy="7049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met pijl 74"/>
          <p:cNvCxnSpPr>
            <a:endCxn id="55" idx="1"/>
          </p:cNvCxnSpPr>
          <p:nvPr/>
        </p:nvCxnSpPr>
        <p:spPr>
          <a:xfrm>
            <a:off x="1905000" y="3657600"/>
            <a:ext cx="919910" cy="4609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met pijl 34"/>
          <p:cNvCxnSpPr>
            <a:stCxn id="17413" idx="3"/>
            <a:endCxn id="53" idx="1"/>
          </p:cNvCxnSpPr>
          <p:nvPr/>
        </p:nvCxnSpPr>
        <p:spPr>
          <a:xfrm>
            <a:off x="2073473" y="2722303"/>
            <a:ext cx="751435" cy="3739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JL-OMHOOG en -OMLAAG 37"/>
          <p:cNvSpPr/>
          <p:nvPr/>
        </p:nvSpPr>
        <p:spPr>
          <a:xfrm rot="5400000">
            <a:off x="999225" y="2353710"/>
            <a:ext cx="533400" cy="925413"/>
          </a:xfrm>
          <a:prstGeom prst="upDownArrow">
            <a:avLst/>
          </a:prstGeom>
          <a:solidFill>
            <a:schemeClr val="accent6">
              <a:alpha val="42000"/>
            </a:schemeClr>
          </a:solidFill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PIJL-OMHOOG en -OMLAAG 38"/>
          <p:cNvSpPr/>
          <p:nvPr/>
        </p:nvSpPr>
        <p:spPr>
          <a:xfrm rot="19741748">
            <a:off x="927970" y="2400706"/>
            <a:ext cx="533400" cy="1385124"/>
          </a:xfrm>
          <a:prstGeom prst="upDownArrow">
            <a:avLst/>
          </a:prstGeom>
          <a:solidFill>
            <a:schemeClr val="accent6">
              <a:alpha val="42000"/>
            </a:schemeClr>
          </a:solidFill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PIJL-OMHOOG en -OMLAAG 39"/>
          <p:cNvSpPr/>
          <p:nvPr/>
        </p:nvSpPr>
        <p:spPr>
          <a:xfrm rot="2737207">
            <a:off x="977031" y="2455778"/>
            <a:ext cx="533400" cy="1713483"/>
          </a:xfrm>
          <a:prstGeom prst="upDownArrow">
            <a:avLst/>
          </a:prstGeom>
          <a:solidFill>
            <a:schemeClr val="accent6">
              <a:alpha val="42000"/>
            </a:schemeClr>
          </a:solidFill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304800" y="403225"/>
            <a:ext cx="8077200" cy="9572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dirty="0" err="1" smtClean="0"/>
              <a:t>What</a:t>
            </a:r>
            <a:r>
              <a:rPr lang="nl-NL" dirty="0" smtClean="0"/>
              <a:t> I </a:t>
            </a:r>
            <a:r>
              <a:rPr lang="nl-NL" dirty="0" err="1" smtClean="0"/>
              <a:t>really</a:t>
            </a:r>
            <a:r>
              <a:rPr lang="nl-NL" dirty="0" smtClean="0"/>
              <a:t> want</a:t>
            </a:r>
            <a:br>
              <a:rPr lang="nl-NL" dirty="0" smtClean="0"/>
            </a:br>
            <a:endParaRPr lang="en-GB" dirty="0" smtClean="0"/>
          </a:p>
        </p:txBody>
      </p:sp>
      <p:pic>
        <p:nvPicPr>
          <p:cNvPr id="17412" name="Picture 4" descr="F:\Foto's Drynarioids\L  0318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166" y="2286600"/>
            <a:ext cx="637019" cy="990000"/>
          </a:xfrm>
          <a:prstGeom prst="rect">
            <a:avLst/>
          </a:prstGeom>
          <a:noFill/>
        </p:spPr>
      </p:pic>
      <p:pic>
        <p:nvPicPr>
          <p:cNvPr id="17413" name="Picture 5" descr="F:\Foto's Drynarioids\L  03182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3465" y="2227003"/>
            <a:ext cx="630008" cy="990600"/>
          </a:xfrm>
          <a:prstGeom prst="rect">
            <a:avLst/>
          </a:prstGeom>
          <a:noFill/>
        </p:spPr>
      </p:pic>
      <p:pic>
        <p:nvPicPr>
          <p:cNvPr id="17414" name="Picture 6" descr="F:\Foto's Drynarioids\L  03182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550" y="3277737"/>
            <a:ext cx="762000" cy="1162719"/>
          </a:xfrm>
          <a:prstGeom prst="rect">
            <a:avLst/>
          </a:prstGeom>
          <a:noFill/>
        </p:spPr>
      </p:pic>
      <p:pic>
        <p:nvPicPr>
          <p:cNvPr id="17415" name="Picture 7" descr="F:\Foto's Drynarioids\L  03182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10107" y="3114561"/>
            <a:ext cx="616166" cy="990601"/>
          </a:xfrm>
          <a:prstGeom prst="rect">
            <a:avLst/>
          </a:prstGeom>
          <a:noFill/>
        </p:spPr>
      </p:pic>
      <p:sp>
        <p:nvSpPr>
          <p:cNvPr id="2" name="Cloud 1"/>
          <p:cNvSpPr/>
          <p:nvPr/>
        </p:nvSpPr>
        <p:spPr>
          <a:xfrm>
            <a:off x="0" y="1828800"/>
            <a:ext cx="2667000" cy="3200400"/>
          </a:xfrm>
          <a:prstGeom prst="cloud">
            <a:avLst/>
          </a:prstGeom>
          <a:noFill/>
          <a:ln w="5080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/>
                </a:solidFill>
              </a:rPr>
              <a:t>Species concept</a:t>
            </a:r>
            <a:endParaRPr lang="en-US" sz="3200" dirty="0">
              <a:solidFill>
                <a:schemeClr val="accent6"/>
              </a:solidFill>
            </a:endParaRPr>
          </a:p>
        </p:txBody>
      </p:sp>
      <p:grpSp>
        <p:nvGrpSpPr>
          <p:cNvPr id="36" name="Groep 35"/>
          <p:cNvGrpSpPr/>
          <p:nvPr/>
        </p:nvGrpSpPr>
        <p:grpSpPr>
          <a:xfrm>
            <a:off x="1253185" y="2722303"/>
            <a:ext cx="3248125" cy="3983297"/>
            <a:chOff x="1253185" y="2722303"/>
            <a:chExt cx="3248125" cy="3983297"/>
          </a:xfrm>
        </p:grpSpPr>
        <p:sp>
          <p:nvSpPr>
            <p:cNvPr id="9" name="TextBox 8"/>
            <p:cNvSpPr txBox="1"/>
            <p:nvPr/>
          </p:nvSpPr>
          <p:spPr>
            <a:xfrm>
              <a:off x="2824908" y="4864115"/>
              <a:ext cx="1676400" cy="369332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Metadata</a:t>
              </a:r>
            </a:p>
          </p:txBody>
        </p:sp>
        <p:cxnSp>
          <p:nvCxnSpPr>
            <p:cNvPr id="6" name="Straight Arrow Connector 5"/>
            <p:cNvCxnSpPr>
              <a:stCxn id="17413" idx="3"/>
              <a:endCxn id="9" idx="1"/>
            </p:cNvCxnSpPr>
            <p:nvPr/>
          </p:nvCxnSpPr>
          <p:spPr>
            <a:xfrm>
              <a:off x="2073473" y="2722303"/>
              <a:ext cx="751435" cy="23264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819400" y="5373109"/>
              <a:ext cx="1676400" cy="369332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Metadata</a:t>
              </a:r>
            </a:p>
          </p:txBody>
        </p:sp>
        <p:cxnSp>
          <p:nvCxnSpPr>
            <p:cNvPr id="8" name="Straight Arrow Connector 7"/>
            <p:cNvCxnSpPr>
              <a:endCxn id="15" idx="1"/>
            </p:cNvCxnSpPr>
            <p:nvPr/>
          </p:nvCxnSpPr>
          <p:spPr>
            <a:xfrm>
              <a:off x="1905000" y="3733800"/>
              <a:ext cx="914400" cy="18239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824910" y="5890736"/>
              <a:ext cx="1676400" cy="369332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Metadata</a:t>
              </a:r>
            </a:p>
          </p:txBody>
        </p:sp>
        <p:cxnSp>
          <p:nvCxnSpPr>
            <p:cNvPr id="12" name="Straight Arrow Connector 11"/>
            <p:cNvCxnSpPr>
              <a:stCxn id="17414" idx="3"/>
              <a:endCxn id="18" idx="1"/>
            </p:cNvCxnSpPr>
            <p:nvPr/>
          </p:nvCxnSpPr>
          <p:spPr>
            <a:xfrm>
              <a:off x="1327550" y="3859097"/>
              <a:ext cx="1497360" cy="22163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17"/>
            <p:cNvSpPr txBox="1"/>
            <p:nvPr/>
          </p:nvSpPr>
          <p:spPr>
            <a:xfrm>
              <a:off x="2824908" y="6336268"/>
              <a:ext cx="1676400" cy="369332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Metadata</a:t>
              </a:r>
            </a:p>
          </p:txBody>
        </p:sp>
        <p:cxnSp>
          <p:nvCxnSpPr>
            <p:cNvPr id="49" name="Straight Arrow Connector 11"/>
            <p:cNvCxnSpPr>
              <a:stCxn id="17412" idx="3"/>
              <a:endCxn id="48" idx="1"/>
            </p:cNvCxnSpPr>
            <p:nvPr/>
          </p:nvCxnSpPr>
          <p:spPr>
            <a:xfrm>
              <a:off x="1253185" y="2781600"/>
              <a:ext cx="1571723" cy="37393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8"/>
          <p:cNvSpPr txBox="1"/>
          <p:nvPr/>
        </p:nvSpPr>
        <p:spPr>
          <a:xfrm>
            <a:off x="2824908" y="2911607"/>
            <a:ext cx="1676400" cy="369332"/>
          </a:xfrm>
          <a:prstGeom prst="rect">
            <a:avLst/>
          </a:prstGeom>
          <a:noFill/>
          <a:ln w="50800"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Observations</a:t>
            </a:r>
          </a:p>
        </p:txBody>
      </p:sp>
      <p:sp>
        <p:nvSpPr>
          <p:cNvPr id="54" name="TextBox 14"/>
          <p:cNvSpPr txBox="1"/>
          <p:nvPr/>
        </p:nvSpPr>
        <p:spPr>
          <a:xfrm>
            <a:off x="2819400" y="3416262"/>
            <a:ext cx="1676400" cy="369332"/>
          </a:xfrm>
          <a:prstGeom prst="rect">
            <a:avLst/>
          </a:prstGeom>
          <a:noFill/>
          <a:ln w="50800"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Observations</a:t>
            </a:r>
          </a:p>
        </p:txBody>
      </p:sp>
      <p:sp>
        <p:nvSpPr>
          <p:cNvPr id="55" name="TextBox 17"/>
          <p:cNvSpPr txBox="1"/>
          <p:nvPr/>
        </p:nvSpPr>
        <p:spPr>
          <a:xfrm>
            <a:off x="2824910" y="3933889"/>
            <a:ext cx="1676400" cy="369332"/>
          </a:xfrm>
          <a:prstGeom prst="rect">
            <a:avLst/>
          </a:prstGeom>
          <a:noFill/>
          <a:ln w="50800"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Observations</a:t>
            </a:r>
          </a:p>
        </p:txBody>
      </p:sp>
      <p:sp>
        <p:nvSpPr>
          <p:cNvPr id="56" name="TextBox 17"/>
          <p:cNvSpPr txBox="1"/>
          <p:nvPr/>
        </p:nvSpPr>
        <p:spPr>
          <a:xfrm>
            <a:off x="2824908" y="4379421"/>
            <a:ext cx="1676400" cy="369332"/>
          </a:xfrm>
          <a:prstGeom prst="rect">
            <a:avLst/>
          </a:prstGeom>
          <a:noFill/>
          <a:ln w="50800"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Observations</a:t>
            </a:r>
          </a:p>
        </p:txBody>
      </p:sp>
      <p:cxnSp>
        <p:nvCxnSpPr>
          <p:cNvPr id="69" name="Rechte verbindingslijn met pijl 68"/>
          <p:cNvCxnSpPr>
            <a:stCxn id="17413" idx="3"/>
            <a:endCxn id="53" idx="1"/>
          </p:cNvCxnSpPr>
          <p:nvPr/>
        </p:nvCxnSpPr>
        <p:spPr>
          <a:xfrm>
            <a:off x="2073473" y="2722303"/>
            <a:ext cx="751435" cy="3739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chte verbindingslijn met pijl 70"/>
          <p:cNvCxnSpPr>
            <a:stCxn id="17412" idx="3"/>
            <a:endCxn id="54" idx="1"/>
          </p:cNvCxnSpPr>
          <p:nvPr/>
        </p:nvCxnSpPr>
        <p:spPr>
          <a:xfrm>
            <a:off x="1253185" y="2781600"/>
            <a:ext cx="1566215" cy="819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echte verbindingslijn met pijl 72"/>
          <p:cNvCxnSpPr>
            <a:stCxn id="17414" idx="3"/>
            <a:endCxn id="56" idx="1"/>
          </p:cNvCxnSpPr>
          <p:nvPr/>
        </p:nvCxnSpPr>
        <p:spPr>
          <a:xfrm>
            <a:off x="1327550" y="3859097"/>
            <a:ext cx="1497358" cy="7049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met pijl 74"/>
          <p:cNvCxnSpPr>
            <a:endCxn id="55" idx="1"/>
          </p:cNvCxnSpPr>
          <p:nvPr/>
        </p:nvCxnSpPr>
        <p:spPr>
          <a:xfrm>
            <a:off x="1905000" y="3657600"/>
            <a:ext cx="919910" cy="4609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ep 34"/>
          <p:cNvGrpSpPr/>
          <p:nvPr/>
        </p:nvGrpSpPr>
        <p:grpSpPr>
          <a:xfrm>
            <a:off x="1371600" y="1002268"/>
            <a:ext cx="3129708" cy="2655332"/>
            <a:chOff x="1371600" y="1002268"/>
            <a:chExt cx="3129708" cy="2655332"/>
          </a:xfrm>
        </p:grpSpPr>
        <p:sp>
          <p:nvSpPr>
            <p:cNvPr id="10" name="TextBox 9"/>
            <p:cNvSpPr txBox="1"/>
            <p:nvPr/>
          </p:nvSpPr>
          <p:spPr>
            <a:xfrm>
              <a:off x="2824908" y="1910882"/>
              <a:ext cx="1676400" cy="36933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Metadata</a:t>
              </a:r>
            </a:p>
          </p:txBody>
        </p:sp>
        <p:cxnSp>
          <p:nvCxnSpPr>
            <p:cNvPr id="4" name="Straight Arrow Connector 3"/>
            <p:cNvCxnSpPr>
              <a:endCxn id="22" idx="1"/>
            </p:cNvCxnSpPr>
            <p:nvPr/>
          </p:nvCxnSpPr>
          <p:spPr>
            <a:xfrm flipV="1">
              <a:off x="1371600" y="2570202"/>
              <a:ext cx="1453308" cy="10873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9"/>
            <p:cNvSpPr txBox="1"/>
            <p:nvPr/>
          </p:nvSpPr>
          <p:spPr>
            <a:xfrm>
              <a:off x="2824908" y="2385536"/>
              <a:ext cx="1676400" cy="36933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Metadata</a:t>
              </a:r>
            </a:p>
          </p:txBody>
        </p:sp>
        <p:cxnSp>
          <p:nvCxnSpPr>
            <p:cNvPr id="25" name="Straight Arrow Connector 3"/>
            <p:cNvCxnSpPr>
              <a:endCxn id="10" idx="1"/>
            </p:cNvCxnSpPr>
            <p:nvPr/>
          </p:nvCxnSpPr>
          <p:spPr>
            <a:xfrm flipV="1">
              <a:off x="1905000" y="2095548"/>
              <a:ext cx="919908" cy="14858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9"/>
            <p:cNvSpPr txBox="1"/>
            <p:nvPr/>
          </p:nvSpPr>
          <p:spPr>
            <a:xfrm>
              <a:off x="2819400" y="1002268"/>
              <a:ext cx="1676400" cy="36933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literature</a:t>
              </a:r>
            </a:p>
          </p:txBody>
        </p:sp>
        <p:sp>
          <p:nvSpPr>
            <p:cNvPr id="79" name="TextBox 9"/>
            <p:cNvSpPr txBox="1"/>
            <p:nvPr/>
          </p:nvSpPr>
          <p:spPr>
            <a:xfrm>
              <a:off x="2819400" y="1459468"/>
              <a:ext cx="1676400" cy="36933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literature</a:t>
              </a:r>
            </a:p>
          </p:txBody>
        </p:sp>
      </p:grpSp>
      <p:grpSp>
        <p:nvGrpSpPr>
          <p:cNvPr id="39" name="Groep 38"/>
          <p:cNvGrpSpPr/>
          <p:nvPr/>
        </p:nvGrpSpPr>
        <p:grpSpPr>
          <a:xfrm>
            <a:off x="4572000" y="838200"/>
            <a:ext cx="4495800" cy="1592580"/>
            <a:chOff x="4572000" y="838200"/>
            <a:chExt cx="4495800" cy="1592580"/>
          </a:xfrm>
        </p:grpSpPr>
        <p:sp>
          <p:nvSpPr>
            <p:cNvPr id="28" name="Ingekeepte PIJL-RECHTS 27"/>
            <p:cNvSpPr/>
            <p:nvPr/>
          </p:nvSpPr>
          <p:spPr>
            <a:xfrm>
              <a:off x="4572000" y="838200"/>
              <a:ext cx="2438400" cy="1592580"/>
            </a:xfrm>
            <a:prstGeom prst="notchedRightArrow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 err="1" smtClean="0">
                  <a:solidFill>
                    <a:schemeClr val="tx2"/>
                  </a:solidFill>
                </a:rPr>
                <a:t>aggregation</a:t>
              </a:r>
              <a:endParaRPr lang="en-GB" b="1" dirty="0">
                <a:solidFill>
                  <a:schemeClr val="tx2"/>
                </a:solidFill>
              </a:endParaRPr>
            </a:p>
          </p:txBody>
        </p:sp>
        <p:sp>
          <p:nvSpPr>
            <p:cNvPr id="80" name="Staande oorkonde 79"/>
            <p:cNvSpPr/>
            <p:nvPr/>
          </p:nvSpPr>
          <p:spPr>
            <a:xfrm>
              <a:off x="6858000" y="838200"/>
              <a:ext cx="2209800" cy="1447800"/>
            </a:xfrm>
            <a:prstGeom prst="verticalScroll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nl-NL" dirty="0" err="1" smtClean="0">
                  <a:solidFill>
                    <a:srgbClr val="FF0000"/>
                  </a:solidFill>
                </a:rPr>
                <a:t>Nomenclature</a:t>
              </a:r>
              <a:endParaRPr lang="nl-NL" dirty="0" smtClean="0">
                <a:solidFill>
                  <a:srgbClr val="FF0000"/>
                </a:solidFill>
              </a:endParaRPr>
            </a:p>
            <a:p>
              <a:endParaRPr lang="nl-NL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Groep 40"/>
          <p:cNvGrpSpPr/>
          <p:nvPr/>
        </p:nvGrpSpPr>
        <p:grpSpPr>
          <a:xfrm>
            <a:off x="4648200" y="4800600"/>
            <a:ext cx="4419600" cy="1828800"/>
            <a:chOff x="4648200" y="4800600"/>
            <a:chExt cx="4419600" cy="1828800"/>
          </a:xfrm>
        </p:grpSpPr>
        <p:sp>
          <p:nvSpPr>
            <p:cNvPr id="82" name="Ingekeepte PIJL-RECHTS 81"/>
            <p:cNvSpPr/>
            <p:nvPr/>
          </p:nvSpPr>
          <p:spPr>
            <a:xfrm>
              <a:off x="4648200" y="4800600"/>
              <a:ext cx="2438400" cy="1676400"/>
            </a:xfrm>
            <a:prstGeom prst="notchedRightArrow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 err="1" smtClean="0">
                  <a:solidFill>
                    <a:schemeClr val="tx2"/>
                  </a:solidFill>
                </a:rPr>
                <a:t>aggregation</a:t>
              </a:r>
              <a:endParaRPr lang="en-GB" b="1" dirty="0">
                <a:solidFill>
                  <a:schemeClr val="tx2"/>
                </a:solidFill>
              </a:endParaRPr>
            </a:p>
          </p:txBody>
        </p:sp>
        <p:sp>
          <p:nvSpPr>
            <p:cNvPr id="37" name="Staande oorkonde 36"/>
            <p:cNvSpPr/>
            <p:nvPr/>
          </p:nvSpPr>
          <p:spPr>
            <a:xfrm>
              <a:off x="6858000" y="4953000"/>
              <a:ext cx="2209800" cy="1676400"/>
            </a:xfrm>
            <a:prstGeom prst="verticalScroll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nl-NL" dirty="0" smtClean="0">
                  <a:solidFill>
                    <a:schemeClr val="accent1"/>
                  </a:solidFill>
                </a:rPr>
                <a:t>Distribution</a:t>
              </a:r>
            </a:p>
            <a:p>
              <a:r>
                <a:rPr lang="nl-NL" dirty="0" err="1" smtClean="0">
                  <a:solidFill>
                    <a:schemeClr val="accent1"/>
                  </a:solidFill>
                </a:rPr>
                <a:t>Ecology</a:t>
              </a:r>
              <a:endParaRPr lang="nl-NL" dirty="0" smtClean="0">
                <a:solidFill>
                  <a:schemeClr val="accent1"/>
                </a:solidFill>
              </a:endParaRPr>
            </a:p>
            <a:p>
              <a:r>
                <a:rPr lang="nl-NL" dirty="0" err="1" smtClean="0">
                  <a:solidFill>
                    <a:schemeClr val="accent1"/>
                  </a:solidFill>
                </a:rPr>
                <a:t>Notes</a:t>
              </a:r>
              <a:endParaRPr lang="en-GB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0" name="Groep 39"/>
          <p:cNvGrpSpPr/>
          <p:nvPr/>
        </p:nvGrpSpPr>
        <p:grpSpPr>
          <a:xfrm>
            <a:off x="4572000" y="2590800"/>
            <a:ext cx="4495800" cy="2133600"/>
            <a:chOff x="4572000" y="2590800"/>
            <a:chExt cx="4495800" cy="2133600"/>
          </a:xfrm>
        </p:grpSpPr>
        <p:sp>
          <p:nvSpPr>
            <p:cNvPr id="81" name="Ingekeepte PIJL-RECHTS 80"/>
            <p:cNvSpPr/>
            <p:nvPr/>
          </p:nvSpPr>
          <p:spPr>
            <a:xfrm>
              <a:off x="4572000" y="2971800"/>
              <a:ext cx="2438400" cy="1676400"/>
            </a:xfrm>
            <a:prstGeom prst="notchedRightArrow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 err="1" smtClean="0">
                  <a:solidFill>
                    <a:schemeClr val="tx2"/>
                  </a:solidFill>
                </a:rPr>
                <a:t>aggregation</a:t>
              </a:r>
              <a:endParaRPr lang="en-GB" b="1" dirty="0">
                <a:solidFill>
                  <a:schemeClr val="tx2"/>
                </a:solidFill>
              </a:endParaRPr>
            </a:p>
          </p:txBody>
        </p:sp>
        <p:sp>
          <p:nvSpPr>
            <p:cNvPr id="38" name="Staande oorkonde 37"/>
            <p:cNvSpPr/>
            <p:nvPr/>
          </p:nvSpPr>
          <p:spPr>
            <a:xfrm>
              <a:off x="6858000" y="2590800"/>
              <a:ext cx="2209800" cy="2133600"/>
            </a:xfrm>
            <a:prstGeom prst="verticalScroll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nl-NL" dirty="0" err="1" smtClean="0">
                  <a:solidFill>
                    <a:schemeClr val="accent6"/>
                  </a:solidFill>
                </a:rPr>
                <a:t>Description</a:t>
              </a:r>
              <a:endParaRPr lang="nl-NL" dirty="0" smtClean="0">
                <a:solidFill>
                  <a:schemeClr val="accent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Biodivers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2830" y="1163052"/>
            <a:ext cx="3942642" cy="362551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How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may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achieved</a:t>
            </a:r>
            <a:r>
              <a:rPr lang="nl-NL" dirty="0" smtClean="0"/>
              <a:t>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70400" y="5678904"/>
            <a:ext cx="7210800" cy="585095"/>
          </a:xfrm>
        </p:spPr>
        <p:txBody>
          <a:bodyPr/>
          <a:lstStyle/>
          <a:p>
            <a:r>
              <a:rPr lang="nl-NL" dirty="0" smtClean="0"/>
              <a:t>(</a:t>
            </a:r>
            <a:r>
              <a:rPr lang="nl-NL" dirty="0" err="1" smtClean="0"/>
              <a:t>thanks</a:t>
            </a:r>
            <a:r>
              <a:rPr lang="nl-NL" dirty="0" smtClean="0"/>
              <a:t> to </a:t>
            </a:r>
            <a:r>
              <a:rPr lang="nl-NL" dirty="0" err="1" smtClean="0"/>
              <a:t>Rod</a:t>
            </a:r>
            <a:r>
              <a:rPr lang="nl-NL" dirty="0" smtClean="0"/>
              <a:t> Page)</a:t>
            </a:r>
            <a:endParaRPr lang="en-GB" dirty="0"/>
          </a:p>
        </p:txBody>
      </p:sp>
      <p:pic>
        <p:nvPicPr>
          <p:cNvPr id="43010" name="Picture 2" descr="Biodivers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104" y="1138990"/>
            <a:ext cx="3942642" cy="3625516"/>
          </a:xfrm>
          <a:prstGeom prst="rect">
            <a:avLst/>
          </a:prstGeom>
          <a:noFill/>
        </p:spPr>
      </p:pic>
      <p:grpSp>
        <p:nvGrpSpPr>
          <p:cNvPr id="22" name="Groep 21"/>
          <p:cNvGrpSpPr/>
          <p:nvPr/>
        </p:nvGrpSpPr>
        <p:grpSpPr>
          <a:xfrm>
            <a:off x="3742861" y="2823415"/>
            <a:ext cx="3893181" cy="2711112"/>
            <a:chOff x="3742861" y="2823415"/>
            <a:chExt cx="3893181" cy="2711112"/>
          </a:xfrm>
        </p:grpSpPr>
        <p:sp>
          <p:nvSpPr>
            <p:cNvPr id="5" name="PIJL-OMHOOG en -OMLAAG 4"/>
            <p:cNvSpPr/>
            <p:nvPr/>
          </p:nvSpPr>
          <p:spPr>
            <a:xfrm rot="5400000">
              <a:off x="5287767" y="1278509"/>
              <a:ext cx="803370" cy="3893181"/>
            </a:xfrm>
            <a:prstGeom prst="upDownArrow">
              <a:avLst/>
            </a:prstGeom>
            <a:solidFill>
              <a:schemeClr val="accent6">
                <a:alpha val="42000"/>
              </a:schemeClr>
            </a:solidFill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nl-NL" b="1" dirty="0" smtClean="0">
                  <a:solidFill>
                    <a:srgbClr val="002060"/>
                  </a:solidFill>
                </a:rPr>
                <a:t>is </a:t>
              </a:r>
              <a:r>
                <a:rPr lang="nl-NL" b="1" dirty="0" err="1" smtClean="0">
                  <a:solidFill>
                    <a:srgbClr val="002060"/>
                  </a:solidFill>
                </a:rPr>
                <a:t>conspecific</a:t>
              </a:r>
              <a:r>
                <a:rPr lang="nl-NL" b="1" dirty="0" smtClean="0">
                  <a:solidFill>
                    <a:srgbClr val="002060"/>
                  </a:solidFill>
                </a:rPr>
                <a:t> </a:t>
              </a:r>
              <a:r>
                <a:rPr lang="nl-NL" b="1" dirty="0" err="1" smtClean="0">
                  <a:solidFill>
                    <a:srgbClr val="002060"/>
                  </a:solidFill>
                </a:rPr>
                <a:t>with</a:t>
              </a:r>
              <a:endParaRPr lang="en-GB" b="1" dirty="0">
                <a:solidFill>
                  <a:srgbClr val="002060"/>
                </a:solidFill>
              </a:endParaRPr>
            </a:p>
          </p:txBody>
        </p:sp>
        <p:cxnSp>
          <p:nvCxnSpPr>
            <p:cNvPr id="9" name="Gekromde verbindingslijn 8"/>
            <p:cNvCxnSpPr>
              <a:endCxn id="5" idx="6"/>
            </p:cNvCxnSpPr>
            <p:nvPr/>
          </p:nvCxnSpPr>
          <p:spPr>
            <a:xfrm rot="5400000" flipH="1" flipV="1">
              <a:off x="4252897" y="3712963"/>
              <a:ext cx="1723575" cy="1149536"/>
            </a:xfrm>
            <a:prstGeom prst="curvedConnector5">
              <a:avLst>
                <a:gd name="adj1" fmla="val 13263"/>
                <a:gd name="adj2" fmla="val 32528"/>
                <a:gd name="adj3" fmla="val 86737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al 15"/>
            <p:cNvSpPr/>
            <p:nvPr/>
          </p:nvSpPr>
          <p:spPr>
            <a:xfrm>
              <a:off x="4042611" y="5117432"/>
              <a:ext cx="1090863" cy="41709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600" b="1" dirty="0" smtClean="0">
                  <a:solidFill>
                    <a:srgbClr val="002060"/>
                  </a:solidFill>
                </a:rPr>
                <a:t>me</a:t>
              </a:r>
              <a:endParaRPr lang="en-GB" sz="16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Biodivers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2830" y="1163052"/>
            <a:ext cx="3942642" cy="362551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How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may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achieved</a:t>
            </a:r>
            <a:r>
              <a:rPr lang="nl-NL" dirty="0" smtClean="0"/>
              <a:t>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70400" y="5678904"/>
            <a:ext cx="7210800" cy="585095"/>
          </a:xfrm>
        </p:spPr>
        <p:txBody>
          <a:bodyPr/>
          <a:lstStyle/>
          <a:p>
            <a:r>
              <a:rPr lang="nl-NL" dirty="0" smtClean="0"/>
              <a:t>(</a:t>
            </a:r>
            <a:r>
              <a:rPr lang="nl-NL" dirty="0" err="1" smtClean="0"/>
              <a:t>thanks</a:t>
            </a:r>
            <a:r>
              <a:rPr lang="nl-NL" dirty="0" smtClean="0"/>
              <a:t> to </a:t>
            </a:r>
            <a:r>
              <a:rPr lang="nl-NL" dirty="0" err="1" smtClean="0"/>
              <a:t>Rod</a:t>
            </a:r>
            <a:r>
              <a:rPr lang="nl-NL" dirty="0" smtClean="0"/>
              <a:t> Page)</a:t>
            </a:r>
            <a:endParaRPr lang="en-GB" dirty="0"/>
          </a:p>
        </p:txBody>
      </p:sp>
      <p:pic>
        <p:nvPicPr>
          <p:cNvPr id="43010" name="Picture 2" descr="Biodivers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104" y="1138990"/>
            <a:ext cx="3942642" cy="3625516"/>
          </a:xfrm>
          <a:prstGeom prst="rect">
            <a:avLst/>
          </a:prstGeom>
          <a:noFill/>
        </p:spPr>
      </p:pic>
      <p:sp>
        <p:nvSpPr>
          <p:cNvPr id="5" name="PIJL-OMHOOG en -OMLAAG 4"/>
          <p:cNvSpPr/>
          <p:nvPr/>
        </p:nvSpPr>
        <p:spPr>
          <a:xfrm rot="5400000">
            <a:off x="5335893" y="1278509"/>
            <a:ext cx="803370" cy="3893181"/>
          </a:xfrm>
          <a:prstGeom prst="upDownArrow">
            <a:avLst/>
          </a:prstGeom>
          <a:solidFill>
            <a:schemeClr val="accent6">
              <a:alpha val="42000"/>
            </a:schemeClr>
          </a:solidFill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b="1" dirty="0" smtClean="0">
                <a:solidFill>
                  <a:srgbClr val="002060"/>
                </a:solidFill>
              </a:rPr>
              <a:t>is </a:t>
            </a:r>
            <a:r>
              <a:rPr lang="nl-NL" b="1" dirty="0" err="1" smtClean="0">
                <a:solidFill>
                  <a:srgbClr val="002060"/>
                </a:solidFill>
              </a:rPr>
              <a:t>conspecific</a:t>
            </a:r>
            <a:r>
              <a:rPr lang="nl-NL" b="1" dirty="0" smtClean="0">
                <a:solidFill>
                  <a:srgbClr val="002060"/>
                </a:solidFill>
              </a:rPr>
              <a:t> </a:t>
            </a:r>
            <a:r>
              <a:rPr lang="nl-NL" b="1" dirty="0" err="1" smtClean="0">
                <a:solidFill>
                  <a:srgbClr val="002060"/>
                </a:solidFill>
              </a:rPr>
              <a:t>with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12" name="PIJL-OMHOOG en -OMLAAG 11"/>
          <p:cNvSpPr/>
          <p:nvPr/>
        </p:nvSpPr>
        <p:spPr>
          <a:xfrm rot="9645746">
            <a:off x="8151283" y="3211583"/>
            <a:ext cx="803370" cy="3893181"/>
          </a:xfrm>
          <a:prstGeom prst="upDownArrow">
            <a:avLst/>
          </a:prstGeom>
          <a:solidFill>
            <a:schemeClr val="accent6">
              <a:alpha val="42000"/>
            </a:schemeClr>
          </a:solidFill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b="1" dirty="0" smtClean="0">
                <a:solidFill>
                  <a:srgbClr val="002060"/>
                </a:solidFill>
              </a:rPr>
              <a:t>is </a:t>
            </a:r>
            <a:r>
              <a:rPr lang="nl-NL" b="1" dirty="0" err="1" smtClean="0">
                <a:solidFill>
                  <a:srgbClr val="002060"/>
                </a:solidFill>
              </a:rPr>
              <a:t>conspecific</a:t>
            </a:r>
            <a:r>
              <a:rPr lang="nl-NL" b="1" dirty="0" smtClean="0">
                <a:solidFill>
                  <a:srgbClr val="002060"/>
                </a:solidFill>
              </a:rPr>
              <a:t> </a:t>
            </a:r>
            <a:r>
              <a:rPr lang="nl-NL" b="1" dirty="0" err="1" smtClean="0">
                <a:solidFill>
                  <a:srgbClr val="002060"/>
                </a:solidFill>
              </a:rPr>
              <a:t>with</a:t>
            </a:r>
            <a:endParaRPr lang="en-GB" b="1" dirty="0">
              <a:solidFill>
                <a:srgbClr val="002060"/>
              </a:solidFill>
            </a:endParaRPr>
          </a:p>
        </p:txBody>
      </p:sp>
      <p:cxnSp>
        <p:nvCxnSpPr>
          <p:cNvPr id="13" name="Gekromde verbindingslijn 8"/>
          <p:cNvCxnSpPr>
            <a:stCxn id="21" idx="0"/>
            <a:endCxn id="5" idx="6"/>
          </p:cNvCxnSpPr>
          <p:nvPr/>
        </p:nvCxnSpPr>
        <p:spPr>
          <a:xfrm rot="5400000" flipH="1" flipV="1">
            <a:off x="4317066" y="3849321"/>
            <a:ext cx="1843889" cy="99713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al 13"/>
          <p:cNvSpPr/>
          <p:nvPr/>
        </p:nvSpPr>
        <p:spPr>
          <a:xfrm>
            <a:off x="6368716" y="417096"/>
            <a:ext cx="1588168" cy="6095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 smtClean="0">
                <a:solidFill>
                  <a:srgbClr val="002060"/>
                </a:solidFill>
              </a:rPr>
              <a:t>My </a:t>
            </a:r>
            <a:r>
              <a:rPr lang="nl-NL" sz="1600" b="1" dirty="0" err="1" smtClean="0">
                <a:solidFill>
                  <a:srgbClr val="002060"/>
                </a:solidFill>
              </a:rPr>
              <a:t>colleague</a:t>
            </a:r>
            <a:endParaRPr lang="en-GB" sz="1600" b="1" dirty="0">
              <a:solidFill>
                <a:srgbClr val="002060"/>
              </a:solidFill>
            </a:endParaRPr>
          </a:p>
        </p:txBody>
      </p:sp>
      <p:cxnSp>
        <p:nvCxnSpPr>
          <p:cNvPr id="15" name="Gekromde verbindingslijn 8"/>
          <p:cNvCxnSpPr>
            <a:stCxn id="14" idx="6"/>
            <a:endCxn id="20" idx="2"/>
          </p:cNvCxnSpPr>
          <p:nvPr/>
        </p:nvCxnSpPr>
        <p:spPr>
          <a:xfrm>
            <a:off x="7956884" y="721896"/>
            <a:ext cx="502149" cy="45598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JL-OMHOOG en -OMLAAG 19"/>
          <p:cNvSpPr/>
          <p:nvPr/>
        </p:nvSpPr>
        <p:spPr>
          <a:xfrm rot="1138440">
            <a:off x="8247278" y="-753541"/>
            <a:ext cx="803370" cy="3993443"/>
          </a:xfrm>
          <a:prstGeom prst="upDownArrow">
            <a:avLst/>
          </a:prstGeom>
          <a:solidFill>
            <a:srgbClr val="0070C0">
              <a:alpha val="42000"/>
            </a:srgbClr>
          </a:solidFill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b="1" dirty="0" smtClean="0">
                <a:solidFill>
                  <a:srgbClr val="002060"/>
                </a:solidFill>
              </a:rPr>
              <a:t>is </a:t>
            </a:r>
            <a:r>
              <a:rPr lang="nl-NL" b="1" dirty="0" err="1" smtClean="0">
                <a:solidFill>
                  <a:srgbClr val="002060"/>
                </a:solidFill>
              </a:rPr>
              <a:t>conspecific</a:t>
            </a:r>
            <a:r>
              <a:rPr lang="nl-NL" b="1" dirty="0" smtClean="0">
                <a:solidFill>
                  <a:srgbClr val="002060"/>
                </a:solidFill>
              </a:rPr>
              <a:t> </a:t>
            </a:r>
            <a:r>
              <a:rPr lang="nl-NL" b="1" dirty="0" err="1" smtClean="0">
                <a:solidFill>
                  <a:srgbClr val="002060"/>
                </a:solidFill>
              </a:rPr>
              <a:t>with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21" name="Ovaal 20"/>
          <p:cNvSpPr/>
          <p:nvPr/>
        </p:nvSpPr>
        <p:spPr>
          <a:xfrm>
            <a:off x="4195011" y="5269832"/>
            <a:ext cx="1090863" cy="4170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 smtClean="0">
                <a:solidFill>
                  <a:srgbClr val="002060"/>
                </a:solidFill>
              </a:rPr>
              <a:t>me</a:t>
            </a:r>
            <a:endParaRPr lang="en-GB" sz="1600" b="1" dirty="0">
              <a:solidFill>
                <a:srgbClr val="002060"/>
              </a:solidFill>
            </a:endParaRPr>
          </a:p>
        </p:txBody>
      </p:sp>
      <p:cxnSp>
        <p:nvCxnSpPr>
          <p:cNvPr id="28" name="Gekromde verbindingslijn 8"/>
          <p:cNvCxnSpPr>
            <a:stCxn id="21" idx="6"/>
            <a:endCxn id="12" idx="6"/>
          </p:cNvCxnSpPr>
          <p:nvPr/>
        </p:nvCxnSpPr>
        <p:spPr>
          <a:xfrm flipV="1">
            <a:off x="5285874" y="5224348"/>
            <a:ext cx="3077466" cy="25403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loud 1"/>
          <p:cNvSpPr/>
          <p:nvPr/>
        </p:nvSpPr>
        <p:spPr>
          <a:xfrm>
            <a:off x="0" y="1828800"/>
            <a:ext cx="2667000" cy="3200400"/>
          </a:xfrm>
          <a:prstGeom prst="cloud">
            <a:avLst/>
          </a:prstGeom>
          <a:noFill/>
          <a:ln w="5080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/>
                </a:solidFill>
              </a:rPr>
              <a:t>Species concept</a:t>
            </a:r>
            <a:endParaRPr lang="en-US" sz="32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Biodivers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1902" y="874295"/>
            <a:ext cx="1482853" cy="1363580"/>
          </a:xfrm>
          <a:prstGeom prst="rect">
            <a:avLst/>
          </a:prstGeom>
          <a:noFill/>
        </p:spPr>
      </p:pic>
      <p:pic>
        <p:nvPicPr>
          <p:cNvPr id="5" name="Picture 2" descr="Biodivers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8428" y="2197768"/>
            <a:ext cx="1482853" cy="136358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How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may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achieved</a:t>
            </a:r>
            <a:r>
              <a:rPr lang="nl-NL" dirty="0" smtClean="0"/>
              <a:t>?</a:t>
            </a:r>
            <a:endParaRPr lang="en-GB" dirty="0"/>
          </a:p>
        </p:txBody>
      </p:sp>
      <p:sp>
        <p:nvSpPr>
          <p:cNvPr id="4" name="Cloud 1"/>
          <p:cNvSpPr/>
          <p:nvPr/>
        </p:nvSpPr>
        <p:spPr>
          <a:xfrm>
            <a:off x="1812757" y="994611"/>
            <a:ext cx="5358063" cy="5486400"/>
          </a:xfrm>
          <a:prstGeom prst="cloud">
            <a:avLst/>
          </a:prstGeom>
          <a:noFill/>
          <a:ln w="5080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/>
                </a:solidFill>
              </a:rPr>
              <a:t>Species concept</a:t>
            </a:r>
            <a:endParaRPr lang="en-US" sz="3200" dirty="0">
              <a:solidFill>
                <a:schemeClr val="accent6"/>
              </a:solidFill>
            </a:endParaRPr>
          </a:p>
        </p:txBody>
      </p:sp>
      <p:pic>
        <p:nvPicPr>
          <p:cNvPr id="6" name="Picture 2" descr="Biodivers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6512" y="2109537"/>
            <a:ext cx="1482853" cy="1363580"/>
          </a:xfrm>
          <a:prstGeom prst="rect">
            <a:avLst/>
          </a:prstGeom>
          <a:noFill/>
        </p:spPr>
      </p:pic>
      <p:pic>
        <p:nvPicPr>
          <p:cNvPr id="7" name="Picture 2" descr="Biodivers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5186" y="4050631"/>
            <a:ext cx="1482853" cy="1363580"/>
          </a:xfrm>
          <a:prstGeom prst="rect">
            <a:avLst/>
          </a:prstGeom>
          <a:noFill/>
        </p:spPr>
      </p:pic>
      <p:pic>
        <p:nvPicPr>
          <p:cNvPr id="8" name="Picture 2" descr="Biodivers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4617" y="4002505"/>
            <a:ext cx="1482853" cy="1363580"/>
          </a:xfrm>
          <a:prstGeom prst="rect">
            <a:avLst/>
          </a:prstGeom>
          <a:noFill/>
        </p:spPr>
      </p:pic>
      <p:sp>
        <p:nvSpPr>
          <p:cNvPr id="10" name="PIJL-OMHOOG en -OMLAAG 9"/>
          <p:cNvSpPr/>
          <p:nvPr/>
        </p:nvSpPr>
        <p:spPr>
          <a:xfrm rot="4868279">
            <a:off x="4726924" y="1967685"/>
            <a:ext cx="401056" cy="2272928"/>
          </a:xfrm>
          <a:prstGeom prst="upDownArrow">
            <a:avLst/>
          </a:prstGeom>
          <a:solidFill>
            <a:schemeClr val="accent6">
              <a:alpha val="42000"/>
            </a:schemeClr>
          </a:solidFill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11" name="PIJL-OMHOOG en -OMLAAG 10"/>
          <p:cNvSpPr/>
          <p:nvPr/>
        </p:nvSpPr>
        <p:spPr>
          <a:xfrm rot="5141554">
            <a:off x="4187533" y="3849683"/>
            <a:ext cx="401056" cy="2139032"/>
          </a:xfrm>
          <a:prstGeom prst="upDownArrow">
            <a:avLst/>
          </a:prstGeom>
          <a:solidFill>
            <a:schemeClr val="accent6">
              <a:alpha val="42000"/>
            </a:schemeClr>
          </a:solidFill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13" name="PIJL-OMHOOG en -OMLAAG 12"/>
          <p:cNvSpPr/>
          <p:nvPr/>
        </p:nvSpPr>
        <p:spPr>
          <a:xfrm rot="18638260">
            <a:off x="4404101" y="2927262"/>
            <a:ext cx="401056" cy="2139032"/>
          </a:xfrm>
          <a:prstGeom prst="upDownArrow">
            <a:avLst/>
          </a:prstGeom>
          <a:solidFill>
            <a:schemeClr val="accent6">
              <a:alpha val="42000"/>
            </a:schemeClr>
          </a:solidFill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14" name="PIJL-OMHOOG en -OMLAAG 13"/>
          <p:cNvSpPr/>
          <p:nvPr/>
        </p:nvSpPr>
        <p:spPr>
          <a:xfrm rot="21227816">
            <a:off x="5230270" y="1748590"/>
            <a:ext cx="401056" cy="3165304"/>
          </a:xfrm>
          <a:prstGeom prst="upDownArrow">
            <a:avLst/>
          </a:prstGeom>
          <a:solidFill>
            <a:schemeClr val="accent6">
              <a:alpha val="42000"/>
            </a:schemeClr>
          </a:solidFill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88" y="2814638"/>
            <a:ext cx="6046787" cy="13858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81050" y="403225"/>
            <a:ext cx="3028950" cy="957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dirty="0" err="1" smtClean="0"/>
              <a:t>What</a:t>
            </a:r>
            <a:r>
              <a:rPr lang="nl-NL" dirty="0" smtClean="0"/>
              <a:t> is </a:t>
            </a:r>
            <a:r>
              <a:rPr lang="nl-NL" dirty="0" err="1" smtClean="0"/>
              <a:t>not</a:t>
            </a:r>
            <a:r>
              <a:rPr lang="nl-NL" dirty="0" smtClean="0"/>
              <a:t> a Flora?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5704" y="1"/>
            <a:ext cx="54782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jdelijke aanduiding voor inhoud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NL" sz="2400" dirty="0" err="1" smtClean="0"/>
              <a:t>Taxonomic</a:t>
            </a:r>
            <a:r>
              <a:rPr lang="nl-NL" sz="2400" dirty="0" smtClean="0"/>
              <a:t> </a:t>
            </a:r>
            <a:r>
              <a:rPr lang="nl-NL" sz="2400" dirty="0" err="1" smtClean="0"/>
              <a:t>monograph</a:t>
            </a:r>
            <a:endParaRPr lang="nl-NL" sz="2400" dirty="0" smtClean="0"/>
          </a:p>
          <a:p>
            <a:pPr lvl="1"/>
            <a:r>
              <a:rPr lang="nl-NL" sz="2400" dirty="0" smtClean="0"/>
              <a:t>All species</a:t>
            </a:r>
          </a:p>
          <a:p>
            <a:pPr lvl="1"/>
            <a:r>
              <a:rPr lang="nl-NL" sz="2400" dirty="0" smtClean="0"/>
              <a:t>All </a:t>
            </a:r>
            <a:r>
              <a:rPr lang="nl-NL" sz="2400" dirty="0" err="1" smtClean="0"/>
              <a:t>synonyms</a:t>
            </a:r>
            <a:r>
              <a:rPr lang="nl-NL" sz="2400" dirty="0" smtClean="0"/>
              <a:t>/Types</a:t>
            </a:r>
          </a:p>
          <a:p>
            <a:pPr lvl="1"/>
            <a:r>
              <a:rPr lang="nl-NL" sz="2400" dirty="0" smtClean="0"/>
              <a:t>No </a:t>
            </a:r>
            <a:r>
              <a:rPr lang="nl-NL" sz="2400" dirty="0" err="1" smtClean="0"/>
              <a:t>geographic</a:t>
            </a:r>
            <a:r>
              <a:rPr lang="nl-NL" sz="2400" dirty="0" smtClean="0"/>
              <a:t> </a:t>
            </a:r>
            <a:r>
              <a:rPr lang="nl-NL" sz="2400" dirty="0" err="1" smtClean="0"/>
              <a:t>limitation</a:t>
            </a:r>
            <a:endParaRPr lang="nl-NL" sz="2400" dirty="0" smtClean="0"/>
          </a:p>
          <a:p>
            <a:pPr lvl="1"/>
            <a:r>
              <a:rPr lang="nl-NL" sz="2400" dirty="0" smtClean="0"/>
              <a:t>All </a:t>
            </a:r>
            <a:r>
              <a:rPr lang="nl-NL" sz="2400" dirty="0" err="1" smtClean="0"/>
              <a:t>characters</a:t>
            </a:r>
            <a:endParaRPr lang="nl-NL" sz="2400" dirty="0" smtClean="0"/>
          </a:p>
          <a:p>
            <a:pPr lvl="1"/>
            <a:r>
              <a:rPr lang="nl-NL" sz="2400" dirty="0" smtClean="0"/>
              <a:t>Full </a:t>
            </a:r>
            <a:r>
              <a:rPr lang="nl-NL" sz="2400" dirty="0" err="1" smtClean="0"/>
              <a:t>ecology</a:t>
            </a:r>
            <a:endParaRPr lang="nl-NL" sz="2400" dirty="0" smtClean="0"/>
          </a:p>
          <a:p>
            <a:pPr lvl="1"/>
            <a:r>
              <a:rPr lang="nl-NL" sz="2400" dirty="0" smtClean="0"/>
              <a:t>All specimens</a:t>
            </a:r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1050" y="403225"/>
            <a:ext cx="3714750" cy="957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dirty="0" err="1" smtClean="0"/>
              <a:t>What</a:t>
            </a:r>
            <a:r>
              <a:rPr lang="nl-NL" dirty="0" smtClean="0"/>
              <a:t> is </a:t>
            </a:r>
            <a:r>
              <a:rPr lang="nl-NL" dirty="0" err="1" smtClean="0"/>
              <a:t>not</a:t>
            </a:r>
            <a:r>
              <a:rPr lang="nl-NL" dirty="0" smtClean="0"/>
              <a:t> a Flora?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1"/>
          </p:nvPr>
        </p:nvSpPr>
        <p:spPr>
          <a:xfrm>
            <a:off x="788399" y="1573200"/>
            <a:ext cx="4019127" cy="4716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NL" sz="2400" dirty="0" smtClean="0"/>
              <a:t>Checklist</a:t>
            </a:r>
          </a:p>
          <a:p>
            <a:pPr lvl="1">
              <a:defRPr/>
            </a:pPr>
            <a:r>
              <a:rPr lang="nl-NL" sz="2400" dirty="0" smtClean="0"/>
              <a:t>All species</a:t>
            </a:r>
          </a:p>
          <a:p>
            <a:pPr lvl="1">
              <a:defRPr/>
            </a:pPr>
            <a:r>
              <a:rPr lang="nl-NL" sz="2400" dirty="0" err="1" smtClean="0"/>
              <a:t>Synonyms</a:t>
            </a:r>
            <a:r>
              <a:rPr lang="nl-NL" sz="2400" dirty="0" smtClean="0"/>
              <a:t>/Types</a:t>
            </a:r>
          </a:p>
          <a:p>
            <a:pPr lvl="1">
              <a:defRPr/>
            </a:pPr>
            <a:r>
              <a:rPr lang="nl-NL" sz="2400" dirty="0" smtClean="0"/>
              <a:t>Strong </a:t>
            </a:r>
            <a:r>
              <a:rPr lang="nl-NL" sz="2400" dirty="0" err="1" smtClean="0"/>
              <a:t>geographic</a:t>
            </a:r>
            <a:r>
              <a:rPr lang="nl-NL" sz="2400" dirty="0" smtClean="0"/>
              <a:t> </a:t>
            </a:r>
            <a:r>
              <a:rPr lang="nl-NL" sz="2400" dirty="0" err="1" smtClean="0"/>
              <a:t>limitation</a:t>
            </a:r>
            <a:endParaRPr lang="nl-NL" sz="2400" dirty="0" smtClean="0"/>
          </a:p>
          <a:p>
            <a:pPr lvl="1">
              <a:defRPr/>
            </a:pPr>
            <a:r>
              <a:rPr lang="nl-NL" sz="2400" dirty="0" smtClean="0"/>
              <a:t>No </a:t>
            </a:r>
            <a:r>
              <a:rPr lang="nl-NL" sz="2400" dirty="0" err="1" smtClean="0"/>
              <a:t>characters</a:t>
            </a:r>
            <a:endParaRPr lang="nl-NL" sz="2400" dirty="0" smtClean="0"/>
          </a:p>
          <a:p>
            <a:pPr lvl="1">
              <a:defRPr/>
            </a:pPr>
            <a:r>
              <a:rPr lang="nl-NL" sz="2400" dirty="0" err="1" smtClean="0"/>
              <a:t>Ecology</a:t>
            </a:r>
            <a:endParaRPr lang="nl-NL" sz="2400" dirty="0" smtClean="0"/>
          </a:p>
          <a:p>
            <a:pPr lvl="1">
              <a:defRPr/>
            </a:pPr>
            <a:r>
              <a:rPr lang="nl-NL" sz="2400" dirty="0" smtClean="0"/>
              <a:t>All </a:t>
            </a:r>
            <a:r>
              <a:rPr lang="nl-NL" sz="2400" dirty="0" smtClean="0"/>
              <a:t>specimens</a:t>
            </a:r>
          </a:p>
          <a:p>
            <a:endParaRPr lang="en-GB" sz="2400" dirty="0"/>
          </a:p>
        </p:txBody>
      </p:sp>
      <p:pic>
        <p:nvPicPr>
          <p:cNvPr id="8200" name="Picture 2"/>
          <p:cNvPicPr>
            <a:picLocks noChangeAspect="1"/>
          </p:cNvPicPr>
          <p:nvPr/>
        </p:nvPicPr>
        <p:blipFill>
          <a:blip r:embed="rId3" cstate="print"/>
          <a:srcRect l="22549" t="15881" r="3694" b="2354"/>
          <a:stretch>
            <a:fillRect/>
          </a:stretch>
        </p:blipFill>
        <p:spPr bwMode="auto">
          <a:xfrm>
            <a:off x="4800601" y="0"/>
            <a:ext cx="4343400" cy="680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1050" y="403225"/>
            <a:ext cx="3638550" cy="957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dirty="0" err="1" smtClean="0"/>
              <a:t>What</a:t>
            </a:r>
            <a:r>
              <a:rPr lang="nl-NL" dirty="0" smtClean="0"/>
              <a:t> is </a:t>
            </a:r>
            <a:r>
              <a:rPr lang="nl-NL" dirty="0" err="1" smtClean="0"/>
              <a:t>not</a:t>
            </a:r>
            <a:r>
              <a:rPr lang="nl-NL" dirty="0" smtClean="0"/>
              <a:t> a Flora?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sz="2400" dirty="0" err="1" smtClean="0"/>
              <a:t>Popular</a:t>
            </a:r>
            <a:r>
              <a:rPr lang="nl-NL" sz="2400" dirty="0" smtClean="0"/>
              <a:t>/field </a:t>
            </a:r>
            <a:r>
              <a:rPr lang="nl-NL" sz="2400" dirty="0" err="1" smtClean="0"/>
              <a:t>guide</a:t>
            </a:r>
            <a:endParaRPr lang="nl-NL" sz="2400" dirty="0" smtClean="0"/>
          </a:p>
          <a:p>
            <a:pPr lvl="1"/>
            <a:r>
              <a:rPr lang="nl-NL" sz="2400" dirty="0" smtClean="0"/>
              <a:t>Species </a:t>
            </a:r>
            <a:r>
              <a:rPr lang="nl-NL" sz="2400" dirty="0" err="1" smtClean="0"/>
              <a:t>selection</a:t>
            </a:r>
            <a:r>
              <a:rPr lang="nl-NL" sz="2400" dirty="0" smtClean="0"/>
              <a:t> </a:t>
            </a:r>
            <a:r>
              <a:rPr lang="nl-NL" sz="2400" dirty="0" err="1" smtClean="0"/>
              <a:t>by</a:t>
            </a:r>
            <a:r>
              <a:rPr lang="nl-NL" sz="2400" dirty="0" smtClean="0"/>
              <a:t> </a:t>
            </a:r>
            <a:r>
              <a:rPr lang="nl-NL" sz="2400" dirty="0" err="1" smtClean="0"/>
              <a:t>taxonomy</a:t>
            </a:r>
            <a:endParaRPr lang="nl-NL" sz="2400" dirty="0" smtClean="0"/>
          </a:p>
          <a:p>
            <a:pPr lvl="1"/>
            <a:r>
              <a:rPr lang="nl-NL" sz="2400" dirty="0" smtClean="0"/>
              <a:t>Strong </a:t>
            </a:r>
            <a:r>
              <a:rPr lang="nl-NL" sz="2400" dirty="0" err="1" smtClean="0"/>
              <a:t>geographic</a:t>
            </a:r>
            <a:r>
              <a:rPr lang="nl-NL" sz="2400" dirty="0" smtClean="0"/>
              <a:t> </a:t>
            </a:r>
            <a:r>
              <a:rPr lang="nl-NL" sz="2400" dirty="0" err="1" smtClean="0"/>
              <a:t>limitation</a:t>
            </a:r>
            <a:endParaRPr lang="nl-NL" sz="2400" dirty="0" smtClean="0"/>
          </a:p>
          <a:p>
            <a:pPr lvl="1"/>
            <a:r>
              <a:rPr lang="nl-NL" sz="2400" dirty="0" err="1" smtClean="0"/>
              <a:t>Pictorial</a:t>
            </a:r>
            <a:r>
              <a:rPr lang="nl-NL" sz="2400" dirty="0" smtClean="0"/>
              <a:t> </a:t>
            </a:r>
            <a:r>
              <a:rPr lang="nl-NL" sz="2400" dirty="0" err="1" smtClean="0"/>
              <a:t>characters</a:t>
            </a:r>
            <a:endParaRPr lang="nl-NL" sz="2400" dirty="0" smtClean="0"/>
          </a:p>
          <a:p>
            <a:pPr lvl="1"/>
            <a:r>
              <a:rPr lang="nl-NL" sz="2400" dirty="0" err="1" smtClean="0"/>
              <a:t>Ecology</a:t>
            </a:r>
            <a:endParaRPr lang="nl-NL" sz="2400" dirty="0" smtClean="0"/>
          </a:p>
          <a:p>
            <a:pPr lvl="1"/>
            <a:endParaRPr lang="nl-NL" sz="2400" dirty="0" smtClean="0"/>
          </a:p>
          <a:p>
            <a:pPr lvl="1"/>
            <a:endParaRPr lang="nl-NL" sz="2400" dirty="0" smtClean="0"/>
          </a:p>
          <a:p>
            <a:endParaRPr lang="en-GB" sz="2400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198" name="Rectangle 3"/>
          <p:cNvSpPr txBox="1">
            <a:spLocks noChangeArrowheads="1"/>
          </p:cNvSpPr>
          <p:nvPr/>
        </p:nvSpPr>
        <p:spPr bwMode="auto">
          <a:xfrm>
            <a:off x="4495800" y="3886200"/>
            <a:ext cx="3455988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00025" indent="-200025">
              <a:lnSpc>
                <a:spcPct val="90000"/>
              </a:lnSpc>
              <a:spcAft>
                <a:spcPts val="1200"/>
              </a:spcAft>
              <a:buFont typeface="Arial" charset="0"/>
              <a:buNone/>
            </a:pPr>
            <a:endParaRPr lang="nl-NL" sz="1600" dirty="0"/>
          </a:p>
        </p:txBody>
      </p:sp>
      <p:pic>
        <p:nvPicPr>
          <p:cNvPr id="8199" name="Picture 1"/>
          <p:cNvPicPr>
            <a:picLocks noChangeAspect="1"/>
          </p:cNvPicPr>
          <p:nvPr/>
        </p:nvPicPr>
        <p:blipFill>
          <a:blip r:embed="rId3" cstate="print"/>
          <a:srcRect l="20055" t="20392" r="6190" b="4510"/>
          <a:stretch>
            <a:fillRect/>
          </a:stretch>
        </p:blipFill>
        <p:spPr bwMode="auto">
          <a:xfrm>
            <a:off x="4419601" y="-1"/>
            <a:ext cx="4724400" cy="680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it takes to be a Flora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69938" y="1511300"/>
            <a:ext cx="8145462" cy="4752975"/>
          </a:xfrm>
        </p:spPr>
        <p:txBody>
          <a:bodyPr/>
          <a:lstStyle/>
          <a:p>
            <a:pPr>
              <a:buFont typeface="Arial" pitchFamily="34" charset="0"/>
              <a:buChar char="•"/>
              <a:tabLst>
                <a:tab pos="3402013" algn="l"/>
              </a:tabLst>
            </a:pPr>
            <a:r>
              <a:rPr lang="nl-NL" dirty="0" err="1" smtClean="0"/>
              <a:t>Taxonomic</a:t>
            </a:r>
            <a:r>
              <a:rPr lang="nl-NL" dirty="0" smtClean="0"/>
              <a:t> scope </a:t>
            </a:r>
            <a:r>
              <a:rPr lang="nl-NL" dirty="0" err="1" smtClean="0"/>
              <a:t>higher</a:t>
            </a:r>
            <a:r>
              <a:rPr lang="nl-NL" dirty="0" smtClean="0"/>
              <a:t> </a:t>
            </a:r>
            <a:r>
              <a:rPr lang="nl-NL" dirty="0" err="1" smtClean="0"/>
              <a:t>than</a:t>
            </a:r>
            <a:r>
              <a:rPr lang="nl-NL" dirty="0" smtClean="0"/>
              <a:t> Order level</a:t>
            </a:r>
          </a:p>
          <a:p>
            <a:pPr>
              <a:buFont typeface="Arial" pitchFamily="34" charset="0"/>
              <a:buChar char="•"/>
              <a:tabLst>
                <a:tab pos="3402013" algn="l"/>
              </a:tabLst>
            </a:pPr>
            <a:r>
              <a:rPr lang="nl-NL" dirty="0" smtClean="0"/>
              <a:t>Species </a:t>
            </a:r>
            <a:r>
              <a:rPr lang="nl-NL" dirty="0" err="1" smtClean="0"/>
              <a:t>selection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geography</a:t>
            </a:r>
            <a:r>
              <a:rPr lang="nl-NL" dirty="0" smtClean="0"/>
              <a:t>	</a:t>
            </a:r>
          </a:p>
          <a:p>
            <a:pPr>
              <a:buFont typeface="Arial" pitchFamily="34" charset="0"/>
              <a:buChar char="•"/>
              <a:tabLst>
                <a:tab pos="3402013" algn="l"/>
              </a:tabLst>
            </a:pPr>
            <a:r>
              <a:rPr lang="nl-NL" dirty="0" err="1" smtClean="0"/>
              <a:t>Synonyms</a:t>
            </a:r>
            <a:r>
              <a:rPr lang="nl-NL" dirty="0" smtClean="0"/>
              <a:t> </a:t>
            </a:r>
            <a:r>
              <a:rPr lang="nl-NL" dirty="0" err="1" smtClean="0"/>
              <a:t>listed</a:t>
            </a:r>
            <a:endParaRPr lang="nl-NL" dirty="0" smtClean="0"/>
          </a:p>
          <a:p>
            <a:pPr>
              <a:buFont typeface="Arial" pitchFamily="34" charset="0"/>
              <a:buChar char="•"/>
              <a:tabLst>
                <a:tab pos="3402013" algn="l"/>
              </a:tabLst>
            </a:pPr>
            <a:r>
              <a:rPr lang="nl-NL" dirty="0" smtClean="0"/>
              <a:t>Species </a:t>
            </a:r>
            <a:r>
              <a:rPr lang="nl-NL" dirty="0" err="1" smtClean="0"/>
              <a:t>identification</a:t>
            </a:r>
            <a:r>
              <a:rPr lang="nl-NL" dirty="0" smtClean="0"/>
              <a:t> tool </a:t>
            </a:r>
            <a:r>
              <a:rPr lang="nl-NL" dirty="0" err="1" smtClean="0"/>
              <a:t>provided</a:t>
            </a:r>
            <a:r>
              <a:rPr lang="nl-NL" dirty="0" smtClean="0"/>
              <a:t> (</a:t>
            </a:r>
            <a:r>
              <a:rPr lang="nl-NL" dirty="0" err="1" smtClean="0"/>
              <a:t>key</a:t>
            </a:r>
            <a:r>
              <a:rPr lang="nl-NL" dirty="0" smtClean="0"/>
              <a:t>, </a:t>
            </a:r>
            <a:r>
              <a:rPr lang="nl-NL" dirty="0" err="1" smtClean="0"/>
              <a:t>notes</a:t>
            </a:r>
            <a:r>
              <a:rPr lang="nl-NL" dirty="0" smtClean="0"/>
              <a:t>)</a:t>
            </a:r>
          </a:p>
          <a:p>
            <a:pPr>
              <a:buFont typeface="Arial" pitchFamily="34" charset="0"/>
              <a:buChar char="•"/>
              <a:tabLst>
                <a:tab pos="3402013" algn="l"/>
              </a:tabLst>
            </a:pPr>
            <a:r>
              <a:rPr lang="nl-NL" dirty="0" err="1" smtClean="0"/>
              <a:t>Characters</a:t>
            </a:r>
            <a:r>
              <a:rPr lang="nl-NL" dirty="0" smtClean="0"/>
              <a:t> </a:t>
            </a:r>
            <a:r>
              <a:rPr lang="nl-NL" dirty="0" err="1" smtClean="0"/>
              <a:t>listed</a:t>
            </a:r>
            <a:r>
              <a:rPr lang="nl-NL" dirty="0" smtClean="0"/>
              <a:t> (as </a:t>
            </a:r>
            <a:r>
              <a:rPr lang="nl-NL" dirty="0" err="1" smtClean="0"/>
              <a:t>opposed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depicted</a:t>
            </a:r>
            <a:r>
              <a:rPr lang="nl-NL" dirty="0" smtClean="0"/>
              <a:t>)</a:t>
            </a:r>
          </a:p>
          <a:p>
            <a:pPr>
              <a:buFont typeface="Arial" pitchFamily="34" charset="0"/>
              <a:buChar char="•"/>
              <a:tabLst>
                <a:tab pos="3402013" algn="l"/>
              </a:tabLst>
            </a:pPr>
            <a:r>
              <a:rPr lang="nl-NL" dirty="0" smtClean="0"/>
              <a:t>Distribution </a:t>
            </a:r>
            <a:r>
              <a:rPr lang="nl-NL" dirty="0" err="1" smtClean="0"/>
              <a:t>listed</a:t>
            </a:r>
            <a:endParaRPr lang="nl-NL" dirty="0" smtClean="0"/>
          </a:p>
          <a:p>
            <a:pPr>
              <a:buFont typeface="Arial" pitchFamily="34" charset="0"/>
              <a:buChar char="•"/>
              <a:tabLst>
                <a:tab pos="3402013" algn="l"/>
              </a:tabLst>
            </a:pPr>
            <a:r>
              <a:rPr lang="nl-NL" dirty="0" err="1" smtClean="0"/>
              <a:t>Ecology</a:t>
            </a:r>
            <a:r>
              <a:rPr lang="nl-NL" dirty="0" smtClean="0"/>
              <a:t> </a:t>
            </a:r>
            <a:r>
              <a:rPr lang="nl-NL" dirty="0" err="1" smtClean="0"/>
              <a:t>listed</a:t>
            </a:r>
            <a:endParaRPr lang="nl-NL" dirty="0" smtClean="0"/>
          </a:p>
          <a:p>
            <a:pPr>
              <a:tabLst>
                <a:tab pos="3402013" algn="l"/>
              </a:tabLst>
            </a:pPr>
            <a:endParaRPr lang="nl-NL" dirty="0" smtClean="0"/>
          </a:p>
          <a:p>
            <a:pPr lvl="1">
              <a:tabLst>
                <a:tab pos="3402013" algn="l"/>
              </a:tabLst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is allowed in a Flora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69938" y="1511300"/>
            <a:ext cx="8221662" cy="4752975"/>
          </a:xfrm>
        </p:spPr>
        <p:txBody>
          <a:bodyPr/>
          <a:lstStyle/>
          <a:p>
            <a:pPr>
              <a:tabLst>
                <a:tab pos="3402013" algn="l"/>
              </a:tabLst>
            </a:pPr>
            <a:r>
              <a:rPr lang="nl-NL" dirty="0" err="1" smtClean="0"/>
              <a:t>Taxonomic</a:t>
            </a:r>
            <a:r>
              <a:rPr lang="nl-NL" dirty="0" smtClean="0"/>
              <a:t> scope </a:t>
            </a:r>
            <a:endParaRPr lang="nl-NL" dirty="0" smtClean="0"/>
          </a:p>
          <a:p>
            <a:pPr>
              <a:buFont typeface="Arial" pitchFamily="34" charset="0"/>
              <a:buChar char="•"/>
              <a:tabLst>
                <a:tab pos="3402013" algn="l"/>
              </a:tabLst>
            </a:pPr>
            <a:r>
              <a:rPr lang="nl-NL" dirty="0" smtClean="0"/>
              <a:t>Green </a:t>
            </a:r>
            <a:r>
              <a:rPr lang="nl-NL" dirty="0" err="1" smtClean="0"/>
              <a:t>plants</a:t>
            </a:r>
            <a:endParaRPr lang="nl-NL" dirty="0" smtClean="0"/>
          </a:p>
          <a:p>
            <a:pPr>
              <a:buFont typeface="Arial" pitchFamily="34" charset="0"/>
              <a:buChar char="•"/>
              <a:tabLst>
                <a:tab pos="3402013" algn="l"/>
              </a:tabLst>
            </a:pPr>
            <a:r>
              <a:rPr lang="nl-NL" dirty="0" err="1" smtClean="0"/>
              <a:t>Algae</a:t>
            </a:r>
            <a:endParaRPr lang="nl-NL" dirty="0" smtClean="0"/>
          </a:p>
          <a:p>
            <a:pPr>
              <a:buFont typeface="Arial" pitchFamily="34" charset="0"/>
              <a:buChar char="•"/>
              <a:tabLst>
                <a:tab pos="3402013" algn="l"/>
              </a:tabLst>
            </a:pPr>
            <a:r>
              <a:rPr lang="nl-NL" dirty="0" smtClean="0"/>
              <a:t>Fungi</a:t>
            </a:r>
            <a:r>
              <a:rPr lang="nl-NL" dirty="0" smtClean="0"/>
              <a:t>…</a:t>
            </a:r>
          </a:p>
          <a:p>
            <a:pPr>
              <a:tabLst>
                <a:tab pos="3402013" algn="l"/>
              </a:tabLst>
            </a:pPr>
            <a:r>
              <a:rPr lang="nl-NL" dirty="0" smtClean="0"/>
              <a:t>Species </a:t>
            </a:r>
            <a:r>
              <a:rPr lang="nl-NL" dirty="0" err="1" smtClean="0"/>
              <a:t>selection</a:t>
            </a:r>
            <a:r>
              <a:rPr lang="nl-NL" dirty="0" smtClean="0"/>
              <a:t> </a:t>
            </a:r>
            <a:endParaRPr lang="nl-NL" dirty="0" smtClean="0"/>
          </a:p>
          <a:p>
            <a:pPr>
              <a:buFont typeface="Arial" pitchFamily="34" charset="0"/>
              <a:buChar char="•"/>
              <a:tabLst>
                <a:tab pos="3402013" algn="l"/>
              </a:tabLst>
            </a:pPr>
            <a:r>
              <a:rPr lang="nl-NL" dirty="0" err="1" smtClean="0"/>
              <a:t>Geography</a:t>
            </a:r>
            <a:r>
              <a:rPr lang="nl-NL" dirty="0" smtClean="0"/>
              <a:t> </a:t>
            </a:r>
          </a:p>
          <a:p>
            <a:pPr>
              <a:buFont typeface="Arial" pitchFamily="34" charset="0"/>
              <a:buChar char="•"/>
              <a:tabLst>
                <a:tab pos="3402013" algn="l"/>
              </a:tabLst>
            </a:pPr>
            <a:r>
              <a:rPr lang="nl-NL" dirty="0" err="1" smtClean="0"/>
              <a:t>Ecology</a:t>
            </a:r>
            <a:r>
              <a:rPr lang="nl-NL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is allowed in a Flora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69938" y="1511300"/>
            <a:ext cx="8221662" cy="4752975"/>
          </a:xfrm>
        </p:spPr>
        <p:txBody>
          <a:bodyPr/>
          <a:lstStyle/>
          <a:p>
            <a:pPr>
              <a:tabLst>
                <a:tab pos="3402013" algn="l"/>
              </a:tabLst>
            </a:pPr>
            <a:r>
              <a:rPr lang="nl-NL" dirty="0" err="1" smtClean="0"/>
              <a:t>Synonyms</a:t>
            </a:r>
            <a:r>
              <a:rPr lang="nl-NL" dirty="0" smtClean="0"/>
              <a:t> </a:t>
            </a:r>
          </a:p>
          <a:p>
            <a:pPr>
              <a:buFont typeface="Arial" pitchFamily="34" charset="0"/>
              <a:buChar char="•"/>
              <a:tabLst>
                <a:tab pos="3402013" algn="l"/>
              </a:tabLst>
            </a:pPr>
            <a:r>
              <a:rPr lang="nl-NL" dirty="0" err="1" smtClean="0"/>
              <a:t>limited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relevance</a:t>
            </a:r>
            <a:r>
              <a:rPr lang="nl-NL" dirty="0" smtClean="0"/>
              <a:t> </a:t>
            </a:r>
            <a:endParaRPr lang="nl-NL" dirty="0" smtClean="0"/>
          </a:p>
          <a:p>
            <a:pPr>
              <a:buFont typeface="Arial" pitchFamily="34" charset="0"/>
              <a:buChar char="•"/>
              <a:tabLst>
                <a:tab pos="3402013" algn="l"/>
              </a:tabLst>
            </a:pPr>
            <a:r>
              <a:rPr lang="nl-NL" dirty="0" err="1" smtClean="0"/>
              <a:t>listed</a:t>
            </a:r>
            <a:r>
              <a:rPr lang="nl-NL" dirty="0" smtClean="0"/>
              <a:t> </a:t>
            </a:r>
            <a:r>
              <a:rPr lang="nl-NL" dirty="0" smtClean="0"/>
              <a:t>in full</a:t>
            </a:r>
          </a:p>
          <a:p>
            <a:pPr>
              <a:tabLst>
                <a:tab pos="3402013" algn="l"/>
              </a:tabLst>
            </a:pPr>
            <a:r>
              <a:rPr lang="nl-NL" dirty="0" smtClean="0"/>
              <a:t>Types </a:t>
            </a:r>
            <a:endParaRPr lang="nl-NL" dirty="0" smtClean="0"/>
          </a:p>
          <a:p>
            <a:pPr>
              <a:buFont typeface="Arial" pitchFamily="34" charset="0"/>
              <a:buChar char="•"/>
              <a:tabLst>
                <a:tab pos="3402013" algn="l"/>
              </a:tabLst>
            </a:pPr>
            <a:r>
              <a:rPr lang="nl-NL" dirty="0" err="1" smtClean="0"/>
              <a:t>Detailed</a:t>
            </a:r>
            <a:r>
              <a:rPr lang="nl-NL" dirty="0" smtClean="0"/>
              <a:t> </a:t>
            </a:r>
            <a:r>
              <a:rPr lang="nl-NL" dirty="0" smtClean="0"/>
              <a:t>list</a:t>
            </a:r>
          </a:p>
          <a:p>
            <a:pPr>
              <a:buFont typeface="Arial" pitchFamily="34" charset="0"/>
              <a:buChar char="•"/>
              <a:tabLst>
                <a:tab pos="3402013" algn="l"/>
              </a:tabLst>
            </a:pPr>
            <a:r>
              <a:rPr lang="nl-NL" dirty="0" smtClean="0"/>
              <a:t>No details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b="78947"/>
          <a:stretch>
            <a:fillRect/>
          </a:stretch>
        </p:blipFill>
        <p:spPr bwMode="auto">
          <a:xfrm>
            <a:off x="3962400" y="3474773"/>
            <a:ext cx="5181600" cy="114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 b="77660"/>
          <a:stretch>
            <a:fillRect/>
          </a:stretch>
        </p:blipFill>
        <p:spPr bwMode="auto">
          <a:xfrm>
            <a:off x="3992060" y="1422400"/>
            <a:ext cx="5151940" cy="99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 b="62699"/>
          <a:stretch>
            <a:fillRect/>
          </a:stretch>
        </p:blipFill>
        <p:spPr bwMode="auto">
          <a:xfrm>
            <a:off x="3990475" y="2402850"/>
            <a:ext cx="5153525" cy="111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403225"/>
            <a:ext cx="3598445" cy="957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is allowed in a Flora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69938" y="1511300"/>
            <a:ext cx="8221662" cy="4752975"/>
          </a:xfrm>
        </p:spPr>
        <p:txBody>
          <a:bodyPr/>
          <a:lstStyle/>
          <a:p>
            <a:pPr>
              <a:tabLst>
                <a:tab pos="3402013" algn="l"/>
              </a:tabLst>
            </a:pPr>
            <a:r>
              <a:rPr lang="nl-NL" dirty="0" err="1" smtClean="0"/>
              <a:t>Identification</a:t>
            </a:r>
            <a:r>
              <a:rPr lang="nl-NL" dirty="0" smtClean="0"/>
              <a:t> tool</a:t>
            </a:r>
          </a:p>
          <a:p>
            <a:pPr>
              <a:buFont typeface="Arial" pitchFamily="34" charset="0"/>
              <a:buChar char="•"/>
              <a:tabLst>
                <a:tab pos="3402013" algn="l"/>
              </a:tabLst>
            </a:pPr>
            <a:r>
              <a:rPr lang="nl-NL" dirty="0" smtClean="0"/>
              <a:t>Separate </a:t>
            </a:r>
            <a:r>
              <a:rPr lang="nl-NL" dirty="0" err="1" smtClean="0"/>
              <a:t>key</a:t>
            </a:r>
            <a:endParaRPr lang="nl-NL" dirty="0" smtClean="0"/>
          </a:p>
          <a:p>
            <a:pPr>
              <a:buFont typeface="Arial" pitchFamily="34" charset="0"/>
              <a:buChar char="•"/>
              <a:tabLst>
                <a:tab pos="3402013" algn="l"/>
              </a:tabLst>
            </a:pPr>
            <a:r>
              <a:rPr lang="nl-NL" dirty="0" smtClean="0"/>
              <a:t>No separate </a:t>
            </a:r>
            <a:r>
              <a:rPr lang="nl-NL" dirty="0" err="1" smtClean="0"/>
              <a:t>key</a:t>
            </a:r>
            <a:endParaRPr lang="nl-NL" dirty="0" smtClean="0"/>
          </a:p>
          <a:p>
            <a:pPr>
              <a:tabLst>
                <a:tab pos="3402013" algn="l"/>
              </a:tabLst>
            </a:pPr>
            <a:r>
              <a:rPr lang="nl-NL" dirty="0" err="1" smtClean="0"/>
              <a:t>Characters</a:t>
            </a:r>
            <a:endParaRPr lang="nl-NL" dirty="0" smtClean="0"/>
          </a:p>
          <a:p>
            <a:pPr>
              <a:buFont typeface="Arial" pitchFamily="34" charset="0"/>
              <a:buChar char="•"/>
              <a:tabLst>
                <a:tab pos="3402013" algn="l"/>
              </a:tabLst>
            </a:pPr>
            <a:r>
              <a:rPr lang="nl-NL" dirty="0" err="1" smtClean="0"/>
              <a:t>Implicit</a:t>
            </a:r>
            <a:r>
              <a:rPr lang="nl-NL" dirty="0" smtClean="0"/>
              <a:t> in </a:t>
            </a:r>
            <a:r>
              <a:rPr lang="nl-NL" dirty="0" err="1" smtClean="0"/>
              <a:t>keys</a:t>
            </a:r>
            <a:endParaRPr lang="nl-NL" dirty="0" smtClean="0"/>
          </a:p>
          <a:p>
            <a:pPr>
              <a:buFont typeface="Arial" pitchFamily="34" charset="0"/>
              <a:buChar char="•"/>
              <a:tabLst>
                <a:tab pos="3402013" algn="l"/>
              </a:tabLst>
            </a:pPr>
            <a:r>
              <a:rPr lang="nl-NL" dirty="0" err="1" smtClean="0"/>
              <a:t>Explicit</a:t>
            </a:r>
            <a:r>
              <a:rPr lang="nl-NL" dirty="0" smtClean="0"/>
              <a:t> </a:t>
            </a:r>
            <a:r>
              <a:rPr lang="nl-NL" dirty="0" err="1" smtClean="0"/>
              <a:t>descriptions</a:t>
            </a:r>
            <a:endParaRPr lang="nl-NL" dirty="0" smtClean="0"/>
          </a:p>
          <a:p>
            <a:pPr>
              <a:buFont typeface="Arial" pitchFamily="34" charset="0"/>
              <a:buChar char="•"/>
              <a:tabLst>
                <a:tab pos="3402013" algn="l"/>
              </a:tabLst>
            </a:pPr>
            <a:r>
              <a:rPr lang="nl-NL" dirty="0" err="1" smtClean="0"/>
              <a:t>Selected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diagnostic</a:t>
            </a:r>
            <a:r>
              <a:rPr lang="nl-NL" dirty="0" smtClean="0"/>
              <a:t> </a:t>
            </a:r>
            <a:r>
              <a:rPr lang="nl-NL" dirty="0" err="1" smtClean="0"/>
              <a:t>relevance</a:t>
            </a:r>
            <a:r>
              <a:rPr lang="nl-NL" dirty="0" smtClean="0"/>
              <a:t>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t="20729" b="29393"/>
          <a:stretch>
            <a:fillRect/>
          </a:stretch>
        </p:blipFill>
        <p:spPr bwMode="auto">
          <a:xfrm>
            <a:off x="4426640" y="1163053"/>
            <a:ext cx="4717360" cy="247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 t="35481" b="21072"/>
          <a:stretch>
            <a:fillRect/>
          </a:stretch>
        </p:blipFill>
        <p:spPr bwMode="auto">
          <a:xfrm>
            <a:off x="4477594" y="0"/>
            <a:ext cx="4666406" cy="117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Afbeelding 6" descr="heukels.jpg"/>
          <p:cNvPicPr>
            <a:picLocks noChangeAspect="1"/>
          </p:cNvPicPr>
          <p:nvPr/>
        </p:nvPicPr>
        <p:blipFill>
          <a:blip r:embed="rId4" cstate="print"/>
          <a:srcRect l="4801" t="48345" b="3801"/>
          <a:stretch>
            <a:fillRect/>
          </a:stretch>
        </p:blipFill>
        <p:spPr>
          <a:xfrm>
            <a:off x="6898105" y="3727865"/>
            <a:ext cx="2245895" cy="3130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alis corporate">
  <a:themeElements>
    <a:clrScheme name="Naturalis">
      <a:dk1>
        <a:sysClr val="windowText" lastClr="000000"/>
      </a:dk1>
      <a:lt1>
        <a:srgbClr val="FFFFFF"/>
      </a:lt1>
      <a:dk2>
        <a:srgbClr val="E3004A"/>
      </a:dk2>
      <a:lt2>
        <a:srgbClr val="B2B1A8"/>
      </a:lt2>
      <a:accent1>
        <a:srgbClr val="3E2782"/>
      </a:accent1>
      <a:accent2>
        <a:srgbClr val="F29400"/>
      </a:accent2>
      <a:accent3>
        <a:srgbClr val="009EE0"/>
      </a:accent3>
      <a:accent4>
        <a:srgbClr val="542E08"/>
      </a:accent4>
      <a:accent5>
        <a:srgbClr val="FFED00"/>
      </a:accent5>
      <a:accent6>
        <a:srgbClr val="009932"/>
      </a:accent6>
      <a:hlink>
        <a:srgbClr val="3E2782"/>
      </a:hlink>
      <a:folHlink>
        <a:srgbClr val="000000"/>
      </a:folHlink>
    </a:clrScheme>
    <a:fontScheme name="Natural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2298</TotalTime>
  <Words>435</Words>
  <Application>Microsoft Office PowerPoint</Application>
  <PresentationFormat>Diavoorstelling (4:3)</PresentationFormat>
  <Paragraphs>216</Paragraphs>
  <Slides>25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Naturalis corporate</vt:lpstr>
      <vt:lpstr>What is a Flora?  Peter Hovenkamp</vt:lpstr>
      <vt:lpstr>What is not a Flora?</vt:lpstr>
      <vt:lpstr>What is not a Flora?</vt:lpstr>
      <vt:lpstr>What is not a Flora?</vt:lpstr>
      <vt:lpstr>What is not a Flora?</vt:lpstr>
      <vt:lpstr>What it takes to be a Flora</vt:lpstr>
      <vt:lpstr>What is allowed in a Flora</vt:lpstr>
      <vt:lpstr>What is allowed in a Flora</vt:lpstr>
      <vt:lpstr>What is allowed in a Flora</vt:lpstr>
      <vt:lpstr>What is allowed in a Flora</vt:lpstr>
      <vt:lpstr>What a Flora does</vt:lpstr>
      <vt:lpstr>What a Flora needs to be effective</vt:lpstr>
      <vt:lpstr>How a Flora can be effectively promoted</vt:lpstr>
      <vt:lpstr>What it takes to write a Flora </vt:lpstr>
      <vt:lpstr>What we do when we write a Flora </vt:lpstr>
      <vt:lpstr>What it means to write a Flora </vt:lpstr>
      <vt:lpstr>How Flora’s differ: Editorial decisions during aggregation</vt:lpstr>
      <vt:lpstr>Dia 18</vt:lpstr>
      <vt:lpstr>What I do when I write a Flora </vt:lpstr>
      <vt:lpstr>What I want to do when I write a Flora</vt:lpstr>
      <vt:lpstr>What I really want </vt:lpstr>
      <vt:lpstr>How this may be achieved?</vt:lpstr>
      <vt:lpstr>How this may be achieved?</vt:lpstr>
      <vt:lpstr>How this may be achieved?</vt:lpstr>
      <vt:lpstr>Dia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</dc:creator>
  <cp:lastModifiedBy>Peter Hovenkamp</cp:lastModifiedBy>
  <cp:revision>37</cp:revision>
  <cp:lastPrinted>1601-01-01T00:00:00Z</cp:lastPrinted>
  <dcterms:created xsi:type="dcterms:W3CDTF">2013-02-05T19:34:23Z</dcterms:created>
  <dcterms:modified xsi:type="dcterms:W3CDTF">2013-02-12T20:11:13Z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